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59" r:id="rId7"/>
    <p:sldId id="260" r:id="rId8"/>
    <p:sldId id="261" r:id="rId9"/>
    <p:sldId id="268" r:id="rId10"/>
    <p:sldId id="267" r:id="rId11"/>
    <p:sldId id="264" r:id="rId12"/>
    <p:sldId id="263" r:id="rId13"/>
    <p:sldId id="265" r:id="rId14"/>
    <p:sldId id="266" r:id="rId15"/>
    <p:sldId id="272" r:id="rId16"/>
    <p:sldId id="278" r:id="rId17"/>
    <p:sldId id="279" r:id="rId18"/>
    <p:sldId id="275" r:id="rId19"/>
    <p:sldId id="262" r:id="rId20"/>
    <p:sldId id="274" r:id="rId21"/>
    <p:sldId id="271" r:id="rId22"/>
    <p:sldId id="276" r:id="rId23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k Langkjær" initials="FL" lastIdx="3" clrIdx="0">
    <p:extLst>
      <p:ext uri="{19B8F6BF-5375-455C-9EA6-DF929625EA0E}">
        <p15:presenceInfo xmlns:p15="http://schemas.microsoft.com/office/powerpoint/2012/main" userId="S::fl@tekno.dk::671f1e81-7dd6-414a-a4a8-69fce9fadd2d" providerId="AD"/>
      </p:ext>
    </p:extLst>
  </p:cmAuthor>
  <p:cmAuthor id="2" name="Bjørn Bedsted" initials="BB" lastIdx="14" clrIdx="1">
    <p:extLst>
      <p:ext uri="{19B8F6BF-5375-455C-9EA6-DF929625EA0E}">
        <p15:presenceInfo xmlns:p15="http://schemas.microsoft.com/office/powerpoint/2012/main" userId="Bjørn Bedst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868"/>
    <a:srgbClr val="90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F7A3C-0410-4E83-A3C2-0CC464C04328}" v="11" dt="2022-04-20T12:34:03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C6BDA-0A8E-4B94-975B-59C1C4AFECD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5B9ECFB7-DBCC-463E-8531-12C107C0DDC3}">
      <dgm:prSet phldrT="[Tekst]"/>
      <dgm:spPr/>
      <dgm:t>
        <a:bodyPr/>
        <a:lstStyle/>
        <a:p>
          <a:r>
            <a:rPr lang="da-DK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Design</a:t>
          </a:r>
        </a:p>
      </dgm:t>
    </dgm:pt>
    <dgm:pt modelId="{7ACA5FD6-2D61-4C09-B75D-7E576A66CA3B}" type="parTrans" cxnId="{BFEF945D-C848-42FF-B544-9C213854E545}">
      <dgm:prSet/>
      <dgm:spPr/>
      <dgm:t>
        <a:bodyPr/>
        <a:lstStyle/>
        <a:p>
          <a:endParaRPr lang="da-DK"/>
        </a:p>
      </dgm:t>
    </dgm:pt>
    <dgm:pt modelId="{A7EAB46B-3A9B-4AC5-8125-84CB2F8EFF3E}" type="sibTrans" cxnId="{BFEF945D-C848-42FF-B544-9C213854E545}">
      <dgm:prSet/>
      <dgm:spPr/>
      <dgm:t>
        <a:bodyPr/>
        <a:lstStyle/>
        <a:p>
          <a:endParaRPr lang="da-DK"/>
        </a:p>
      </dgm:t>
    </dgm:pt>
    <dgm:pt modelId="{8D2DDFF5-AD0C-4A78-934E-EC03D0D2B99C}">
      <dgm:prSet phldrT="[Tekst]"/>
      <dgm:spPr/>
      <dgm:t>
        <a:bodyPr/>
        <a:lstStyle/>
        <a:p>
          <a:r>
            <a:rPr lang="da-DK" err="1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Implementation</a:t>
          </a:r>
          <a:endParaRPr lang="da-DK">
            <a:latin typeface="Lato Semibold" panose="020F0502020204030203" pitchFamily="34" charset="0"/>
            <a:ea typeface="Lato Semibold" panose="020F0502020204030203" pitchFamily="34" charset="0"/>
            <a:cs typeface="Lato Semibold" panose="020F0502020204030203" pitchFamily="34" charset="0"/>
          </a:endParaRPr>
        </a:p>
      </dgm:t>
    </dgm:pt>
    <dgm:pt modelId="{908E9BA5-D5E8-417C-AA1F-5EB2C6C3A65B}" type="parTrans" cxnId="{A5B14F94-BFDE-4112-BB1B-5BD993AB761F}">
      <dgm:prSet/>
      <dgm:spPr/>
      <dgm:t>
        <a:bodyPr/>
        <a:lstStyle/>
        <a:p>
          <a:endParaRPr lang="da-DK"/>
        </a:p>
      </dgm:t>
    </dgm:pt>
    <dgm:pt modelId="{6573C517-A272-4710-8D99-C9DCB2362B2B}" type="sibTrans" cxnId="{A5B14F94-BFDE-4112-BB1B-5BD993AB761F}">
      <dgm:prSet/>
      <dgm:spPr/>
      <dgm:t>
        <a:bodyPr/>
        <a:lstStyle/>
        <a:p>
          <a:endParaRPr lang="da-DK"/>
        </a:p>
      </dgm:t>
    </dgm:pt>
    <dgm:pt modelId="{11535DCA-E9DE-4D3A-82A4-4875751FA85B}">
      <dgm:prSet phldrT="[Tekst]"/>
      <dgm:spPr/>
      <dgm:t>
        <a:bodyPr/>
        <a:lstStyle/>
        <a:p>
          <a:r>
            <a:rPr lang="da-DK" err="1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Follow</a:t>
          </a:r>
          <a:r>
            <a:rPr lang="da-DK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 up</a:t>
          </a:r>
        </a:p>
      </dgm:t>
    </dgm:pt>
    <dgm:pt modelId="{9BF0C68E-DD0E-4F99-93AD-B590D758D6C8}" type="parTrans" cxnId="{0A644D08-322F-4252-939B-DC80B9F93D0A}">
      <dgm:prSet/>
      <dgm:spPr/>
      <dgm:t>
        <a:bodyPr/>
        <a:lstStyle/>
        <a:p>
          <a:endParaRPr lang="da-DK"/>
        </a:p>
      </dgm:t>
    </dgm:pt>
    <dgm:pt modelId="{041EFF04-420E-42AF-B47E-3AFCF0F05302}" type="sibTrans" cxnId="{0A644D08-322F-4252-939B-DC80B9F93D0A}">
      <dgm:prSet/>
      <dgm:spPr/>
      <dgm:t>
        <a:bodyPr/>
        <a:lstStyle/>
        <a:p>
          <a:endParaRPr lang="da-DK"/>
        </a:p>
      </dgm:t>
    </dgm:pt>
    <dgm:pt modelId="{B637BF36-DD05-4554-BED0-882DA7DA6B1D}" type="pres">
      <dgm:prSet presAssocID="{889C6BDA-0A8E-4B94-975B-59C1C4AFECD3}" presName="Name0" presStyleCnt="0">
        <dgm:presLayoutVars>
          <dgm:dir/>
          <dgm:animLvl val="lvl"/>
          <dgm:resizeHandles val="exact"/>
        </dgm:presLayoutVars>
      </dgm:prSet>
      <dgm:spPr/>
    </dgm:pt>
    <dgm:pt modelId="{DBB4CD21-7514-4A90-A7DB-A98B21D88482}" type="pres">
      <dgm:prSet presAssocID="{5B9ECFB7-DBCC-463E-8531-12C107C0DD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196A699-61C4-473B-B2A1-B028E86AC196}" type="pres">
      <dgm:prSet presAssocID="{A7EAB46B-3A9B-4AC5-8125-84CB2F8EFF3E}" presName="parTxOnlySpace" presStyleCnt="0"/>
      <dgm:spPr/>
    </dgm:pt>
    <dgm:pt modelId="{3EA29C4C-6513-4774-80AE-5D56DDCAA7A5}" type="pres">
      <dgm:prSet presAssocID="{8D2DDFF5-AD0C-4A78-934E-EC03D0D2B99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A3C899-08D0-4A70-9DD2-940BA81C91C0}" type="pres">
      <dgm:prSet presAssocID="{6573C517-A272-4710-8D99-C9DCB2362B2B}" presName="parTxOnlySpace" presStyleCnt="0"/>
      <dgm:spPr/>
    </dgm:pt>
    <dgm:pt modelId="{A40B293A-6C51-42D4-BB7B-4A9E1747579D}" type="pres">
      <dgm:prSet presAssocID="{11535DCA-E9DE-4D3A-82A4-4875751FA8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8F61103-076B-477D-8703-151BBBF1ED0B}" type="presOf" srcId="{8D2DDFF5-AD0C-4A78-934E-EC03D0D2B99C}" destId="{3EA29C4C-6513-4774-80AE-5D56DDCAA7A5}" srcOrd="0" destOrd="0" presId="urn:microsoft.com/office/officeart/2005/8/layout/chevron1"/>
    <dgm:cxn modelId="{0A644D08-322F-4252-939B-DC80B9F93D0A}" srcId="{889C6BDA-0A8E-4B94-975B-59C1C4AFECD3}" destId="{11535DCA-E9DE-4D3A-82A4-4875751FA85B}" srcOrd="2" destOrd="0" parTransId="{9BF0C68E-DD0E-4F99-93AD-B590D758D6C8}" sibTransId="{041EFF04-420E-42AF-B47E-3AFCF0F05302}"/>
    <dgm:cxn modelId="{AB38E42D-8716-40D2-9E1E-B46D18900268}" type="presOf" srcId="{11535DCA-E9DE-4D3A-82A4-4875751FA85B}" destId="{A40B293A-6C51-42D4-BB7B-4A9E1747579D}" srcOrd="0" destOrd="0" presId="urn:microsoft.com/office/officeart/2005/8/layout/chevron1"/>
    <dgm:cxn modelId="{BFEF945D-C848-42FF-B544-9C213854E545}" srcId="{889C6BDA-0A8E-4B94-975B-59C1C4AFECD3}" destId="{5B9ECFB7-DBCC-463E-8531-12C107C0DDC3}" srcOrd="0" destOrd="0" parTransId="{7ACA5FD6-2D61-4C09-B75D-7E576A66CA3B}" sibTransId="{A7EAB46B-3A9B-4AC5-8125-84CB2F8EFF3E}"/>
    <dgm:cxn modelId="{AA4E475A-2B4D-4D6B-BCBC-DCB2EC5F6DCC}" type="presOf" srcId="{5B9ECFB7-DBCC-463E-8531-12C107C0DDC3}" destId="{DBB4CD21-7514-4A90-A7DB-A98B21D88482}" srcOrd="0" destOrd="0" presId="urn:microsoft.com/office/officeart/2005/8/layout/chevron1"/>
    <dgm:cxn modelId="{124FA186-80AA-4654-99C4-B0F79665B200}" type="presOf" srcId="{889C6BDA-0A8E-4B94-975B-59C1C4AFECD3}" destId="{B637BF36-DD05-4554-BED0-882DA7DA6B1D}" srcOrd="0" destOrd="0" presId="urn:microsoft.com/office/officeart/2005/8/layout/chevron1"/>
    <dgm:cxn modelId="{A5B14F94-BFDE-4112-BB1B-5BD993AB761F}" srcId="{889C6BDA-0A8E-4B94-975B-59C1C4AFECD3}" destId="{8D2DDFF5-AD0C-4A78-934E-EC03D0D2B99C}" srcOrd="1" destOrd="0" parTransId="{908E9BA5-D5E8-417C-AA1F-5EB2C6C3A65B}" sibTransId="{6573C517-A272-4710-8D99-C9DCB2362B2B}"/>
    <dgm:cxn modelId="{0F8432D8-2E4F-4469-9B0B-65C768C170CA}" type="presParOf" srcId="{B637BF36-DD05-4554-BED0-882DA7DA6B1D}" destId="{DBB4CD21-7514-4A90-A7DB-A98B21D88482}" srcOrd="0" destOrd="0" presId="urn:microsoft.com/office/officeart/2005/8/layout/chevron1"/>
    <dgm:cxn modelId="{F3DBDD2D-7208-47D5-B8F8-4E35C5DD1004}" type="presParOf" srcId="{B637BF36-DD05-4554-BED0-882DA7DA6B1D}" destId="{0196A699-61C4-473B-B2A1-B028E86AC196}" srcOrd="1" destOrd="0" presId="urn:microsoft.com/office/officeart/2005/8/layout/chevron1"/>
    <dgm:cxn modelId="{52FB9DDB-E929-4323-B39A-3E73C7F9AA64}" type="presParOf" srcId="{B637BF36-DD05-4554-BED0-882DA7DA6B1D}" destId="{3EA29C4C-6513-4774-80AE-5D56DDCAA7A5}" srcOrd="2" destOrd="0" presId="urn:microsoft.com/office/officeart/2005/8/layout/chevron1"/>
    <dgm:cxn modelId="{5B0FB118-44F3-4994-86B4-0EB88E05C5C1}" type="presParOf" srcId="{B637BF36-DD05-4554-BED0-882DA7DA6B1D}" destId="{80A3C899-08D0-4A70-9DD2-940BA81C91C0}" srcOrd="3" destOrd="0" presId="urn:microsoft.com/office/officeart/2005/8/layout/chevron1"/>
    <dgm:cxn modelId="{3DE92A85-A52B-46D1-975B-EA1812AD9AB7}" type="presParOf" srcId="{B637BF36-DD05-4554-BED0-882DA7DA6B1D}" destId="{A40B293A-6C51-42D4-BB7B-4A9E1747579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C6BDA-0A8E-4B94-975B-59C1C4AFECD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5B9ECFB7-DBCC-463E-8531-12C107C0DDC3}">
      <dgm:prSet phldrT="[Tekst]"/>
      <dgm:spPr/>
      <dgm:t>
        <a:bodyPr/>
        <a:lstStyle/>
        <a:p>
          <a:r>
            <a:rPr lang="da-DK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Design</a:t>
          </a:r>
        </a:p>
      </dgm:t>
    </dgm:pt>
    <dgm:pt modelId="{7ACA5FD6-2D61-4C09-B75D-7E576A66CA3B}" type="parTrans" cxnId="{BFEF945D-C848-42FF-B544-9C213854E545}">
      <dgm:prSet/>
      <dgm:spPr/>
      <dgm:t>
        <a:bodyPr/>
        <a:lstStyle/>
        <a:p>
          <a:endParaRPr lang="da-DK"/>
        </a:p>
      </dgm:t>
    </dgm:pt>
    <dgm:pt modelId="{A7EAB46B-3A9B-4AC5-8125-84CB2F8EFF3E}" type="sibTrans" cxnId="{BFEF945D-C848-42FF-B544-9C213854E545}">
      <dgm:prSet/>
      <dgm:spPr/>
      <dgm:t>
        <a:bodyPr/>
        <a:lstStyle/>
        <a:p>
          <a:endParaRPr lang="da-DK"/>
        </a:p>
      </dgm:t>
    </dgm:pt>
    <dgm:pt modelId="{8D2DDFF5-AD0C-4A78-934E-EC03D0D2B99C}">
      <dgm:prSet phldrT="[Tekst]"/>
      <dgm:spPr/>
      <dgm:t>
        <a:bodyPr/>
        <a:lstStyle/>
        <a:p>
          <a:r>
            <a:rPr lang="da-DK" err="1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Implementation</a:t>
          </a:r>
          <a:endParaRPr lang="da-DK">
            <a:latin typeface="Lato Semibold" panose="020F0502020204030203" pitchFamily="34" charset="0"/>
            <a:ea typeface="Lato Semibold" panose="020F0502020204030203" pitchFamily="34" charset="0"/>
            <a:cs typeface="Lato Semibold" panose="020F0502020204030203" pitchFamily="34" charset="0"/>
          </a:endParaRPr>
        </a:p>
      </dgm:t>
    </dgm:pt>
    <dgm:pt modelId="{908E9BA5-D5E8-417C-AA1F-5EB2C6C3A65B}" type="parTrans" cxnId="{A5B14F94-BFDE-4112-BB1B-5BD993AB761F}">
      <dgm:prSet/>
      <dgm:spPr/>
      <dgm:t>
        <a:bodyPr/>
        <a:lstStyle/>
        <a:p>
          <a:endParaRPr lang="da-DK"/>
        </a:p>
      </dgm:t>
    </dgm:pt>
    <dgm:pt modelId="{6573C517-A272-4710-8D99-C9DCB2362B2B}" type="sibTrans" cxnId="{A5B14F94-BFDE-4112-BB1B-5BD993AB761F}">
      <dgm:prSet/>
      <dgm:spPr/>
      <dgm:t>
        <a:bodyPr/>
        <a:lstStyle/>
        <a:p>
          <a:endParaRPr lang="da-DK"/>
        </a:p>
      </dgm:t>
    </dgm:pt>
    <dgm:pt modelId="{11535DCA-E9DE-4D3A-82A4-4875751FA85B}">
      <dgm:prSet phldrT="[Tekst]"/>
      <dgm:spPr/>
      <dgm:t>
        <a:bodyPr/>
        <a:lstStyle/>
        <a:p>
          <a:r>
            <a:rPr lang="da-DK" err="1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Follow</a:t>
          </a:r>
          <a:r>
            <a:rPr lang="da-DK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 up</a:t>
          </a:r>
        </a:p>
      </dgm:t>
    </dgm:pt>
    <dgm:pt modelId="{9BF0C68E-DD0E-4F99-93AD-B590D758D6C8}" type="parTrans" cxnId="{0A644D08-322F-4252-939B-DC80B9F93D0A}">
      <dgm:prSet/>
      <dgm:spPr/>
      <dgm:t>
        <a:bodyPr/>
        <a:lstStyle/>
        <a:p>
          <a:endParaRPr lang="da-DK"/>
        </a:p>
      </dgm:t>
    </dgm:pt>
    <dgm:pt modelId="{041EFF04-420E-42AF-B47E-3AFCF0F05302}" type="sibTrans" cxnId="{0A644D08-322F-4252-939B-DC80B9F93D0A}">
      <dgm:prSet/>
      <dgm:spPr/>
      <dgm:t>
        <a:bodyPr/>
        <a:lstStyle/>
        <a:p>
          <a:endParaRPr lang="da-DK"/>
        </a:p>
      </dgm:t>
    </dgm:pt>
    <dgm:pt modelId="{B637BF36-DD05-4554-BED0-882DA7DA6B1D}" type="pres">
      <dgm:prSet presAssocID="{889C6BDA-0A8E-4B94-975B-59C1C4AFECD3}" presName="Name0" presStyleCnt="0">
        <dgm:presLayoutVars>
          <dgm:dir/>
          <dgm:animLvl val="lvl"/>
          <dgm:resizeHandles val="exact"/>
        </dgm:presLayoutVars>
      </dgm:prSet>
      <dgm:spPr/>
    </dgm:pt>
    <dgm:pt modelId="{DBB4CD21-7514-4A90-A7DB-A98B21D88482}" type="pres">
      <dgm:prSet presAssocID="{5B9ECFB7-DBCC-463E-8531-12C107C0DD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196A699-61C4-473B-B2A1-B028E86AC196}" type="pres">
      <dgm:prSet presAssocID="{A7EAB46B-3A9B-4AC5-8125-84CB2F8EFF3E}" presName="parTxOnlySpace" presStyleCnt="0"/>
      <dgm:spPr/>
    </dgm:pt>
    <dgm:pt modelId="{3EA29C4C-6513-4774-80AE-5D56DDCAA7A5}" type="pres">
      <dgm:prSet presAssocID="{8D2DDFF5-AD0C-4A78-934E-EC03D0D2B99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A3C899-08D0-4A70-9DD2-940BA81C91C0}" type="pres">
      <dgm:prSet presAssocID="{6573C517-A272-4710-8D99-C9DCB2362B2B}" presName="parTxOnlySpace" presStyleCnt="0"/>
      <dgm:spPr/>
    </dgm:pt>
    <dgm:pt modelId="{A40B293A-6C51-42D4-BB7B-4A9E1747579D}" type="pres">
      <dgm:prSet presAssocID="{11535DCA-E9DE-4D3A-82A4-4875751FA8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8F61103-076B-477D-8703-151BBBF1ED0B}" type="presOf" srcId="{8D2DDFF5-AD0C-4A78-934E-EC03D0D2B99C}" destId="{3EA29C4C-6513-4774-80AE-5D56DDCAA7A5}" srcOrd="0" destOrd="0" presId="urn:microsoft.com/office/officeart/2005/8/layout/chevron1"/>
    <dgm:cxn modelId="{0A644D08-322F-4252-939B-DC80B9F93D0A}" srcId="{889C6BDA-0A8E-4B94-975B-59C1C4AFECD3}" destId="{11535DCA-E9DE-4D3A-82A4-4875751FA85B}" srcOrd="2" destOrd="0" parTransId="{9BF0C68E-DD0E-4F99-93AD-B590D758D6C8}" sibTransId="{041EFF04-420E-42AF-B47E-3AFCF0F05302}"/>
    <dgm:cxn modelId="{AB38E42D-8716-40D2-9E1E-B46D18900268}" type="presOf" srcId="{11535DCA-E9DE-4D3A-82A4-4875751FA85B}" destId="{A40B293A-6C51-42D4-BB7B-4A9E1747579D}" srcOrd="0" destOrd="0" presId="urn:microsoft.com/office/officeart/2005/8/layout/chevron1"/>
    <dgm:cxn modelId="{BFEF945D-C848-42FF-B544-9C213854E545}" srcId="{889C6BDA-0A8E-4B94-975B-59C1C4AFECD3}" destId="{5B9ECFB7-DBCC-463E-8531-12C107C0DDC3}" srcOrd="0" destOrd="0" parTransId="{7ACA5FD6-2D61-4C09-B75D-7E576A66CA3B}" sibTransId="{A7EAB46B-3A9B-4AC5-8125-84CB2F8EFF3E}"/>
    <dgm:cxn modelId="{AA4E475A-2B4D-4D6B-BCBC-DCB2EC5F6DCC}" type="presOf" srcId="{5B9ECFB7-DBCC-463E-8531-12C107C0DDC3}" destId="{DBB4CD21-7514-4A90-A7DB-A98B21D88482}" srcOrd="0" destOrd="0" presId="urn:microsoft.com/office/officeart/2005/8/layout/chevron1"/>
    <dgm:cxn modelId="{124FA186-80AA-4654-99C4-B0F79665B200}" type="presOf" srcId="{889C6BDA-0A8E-4B94-975B-59C1C4AFECD3}" destId="{B637BF36-DD05-4554-BED0-882DA7DA6B1D}" srcOrd="0" destOrd="0" presId="urn:microsoft.com/office/officeart/2005/8/layout/chevron1"/>
    <dgm:cxn modelId="{A5B14F94-BFDE-4112-BB1B-5BD993AB761F}" srcId="{889C6BDA-0A8E-4B94-975B-59C1C4AFECD3}" destId="{8D2DDFF5-AD0C-4A78-934E-EC03D0D2B99C}" srcOrd="1" destOrd="0" parTransId="{908E9BA5-D5E8-417C-AA1F-5EB2C6C3A65B}" sibTransId="{6573C517-A272-4710-8D99-C9DCB2362B2B}"/>
    <dgm:cxn modelId="{0F8432D8-2E4F-4469-9B0B-65C768C170CA}" type="presParOf" srcId="{B637BF36-DD05-4554-BED0-882DA7DA6B1D}" destId="{DBB4CD21-7514-4A90-A7DB-A98B21D88482}" srcOrd="0" destOrd="0" presId="urn:microsoft.com/office/officeart/2005/8/layout/chevron1"/>
    <dgm:cxn modelId="{F3DBDD2D-7208-47D5-B8F8-4E35C5DD1004}" type="presParOf" srcId="{B637BF36-DD05-4554-BED0-882DA7DA6B1D}" destId="{0196A699-61C4-473B-B2A1-B028E86AC196}" srcOrd="1" destOrd="0" presId="urn:microsoft.com/office/officeart/2005/8/layout/chevron1"/>
    <dgm:cxn modelId="{52FB9DDB-E929-4323-B39A-3E73C7F9AA64}" type="presParOf" srcId="{B637BF36-DD05-4554-BED0-882DA7DA6B1D}" destId="{3EA29C4C-6513-4774-80AE-5D56DDCAA7A5}" srcOrd="2" destOrd="0" presId="urn:microsoft.com/office/officeart/2005/8/layout/chevron1"/>
    <dgm:cxn modelId="{5B0FB118-44F3-4994-86B4-0EB88E05C5C1}" type="presParOf" srcId="{B637BF36-DD05-4554-BED0-882DA7DA6B1D}" destId="{80A3C899-08D0-4A70-9DD2-940BA81C91C0}" srcOrd="3" destOrd="0" presId="urn:microsoft.com/office/officeart/2005/8/layout/chevron1"/>
    <dgm:cxn modelId="{3DE92A85-A52B-46D1-975B-EA1812AD9AB7}" type="presParOf" srcId="{B637BF36-DD05-4554-BED0-882DA7DA6B1D}" destId="{A40B293A-6C51-42D4-BB7B-4A9E1747579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4CD21-7514-4A90-A7DB-A98B21D88482}">
      <dsp:nvSpPr>
        <dsp:cNvPr id="0" name=""/>
        <dsp:cNvSpPr/>
      </dsp:nvSpPr>
      <dsp:spPr>
        <a:xfrm>
          <a:off x="3080" y="0"/>
          <a:ext cx="3753370" cy="1077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Design</a:t>
          </a:r>
        </a:p>
      </dsp:txBody>
      <dsp:txXfrm>
        <a:off x="541757" y="0"/>
        <a:ext cx="2676017" cy="1077353"/>
      </dsp:txXfrm>
    </dsp:sp>
    <dsp:sp modelId="{3EA29C4C-6513-4774-80AE-5D56DDCAA7A5}">
      <dsp:nvSpPr>
        <dsp:cNvPr id="0" name=""/>
        <dsp:cNvSpPr/>
      </dsp:nvSpPr>
      <dsp:spPr>
        <a:xfrm>
          <a:off x="3381114" y="0"/>
          <a:ext cx="3753370" cy="1077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err="1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Implementation</a:t>
          </a:r>
          <a:endParaRPr lang="da-DK" sz="2800" kern="1200">
            <a:latin typeface="Lato Semibold" panose="020F0502020204030203" pitchFamily="34" charset="0"/>
            <a:ea typeface="Lato Semibold" panose="020F0502020204030203" pitchFamily="34" charset="0"/>
            <a:cs typeface="Lato Semibold" panose="020F0502020204030203" pitchFamily="34" charset="0"/>
          </a:endParaRPr>
        </a:p>
      </dsp:txBody>
      <dsp:txXfrm>
        <a:off x="3919791" y="0"/>
        <a:ext cx="2676017" cy="1077353"/>
      </dsp:txXfrm>
    </dsp:sp>
    <dsp:sp modelId="{A40B293A-6C51-42D4-BB7B-4A9E1747579D}">
      <dsp:nvSpPr>
        <dsp:cNvPr id="0" name=""/>
        <dsp:cNvSpPr/>
      </dsp:nvSpPr>
      <dsp:spPr>
        <a:xfrm>
          <a:off x="6759147" y="0"/>
          <a:ext cx="3753370" cy="1077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err="1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Follow</a:t>
          </a:r>
          <a:r>
            <a:rPr lang="da-DK" sz="2800" kern="12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 up</a:t>
          </a:r>
        </a:p>
      </dsp:txBody>
      <dsp:txXfrm>
        <a:off x="7297824" y="0"/>
        <a:ext cx="2676017" cy="1077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4CD21-7514-4A90-A7DB-A98B21D88482}">
      <dsp:nvSpPr>
        <dsp:cNvPr id="0" name=""/>
        <dsp:cNvSpPr/>
      </dsp:nvSpPr>
      <dsp:spPr>
        <a:xfrm>
          <a:off x="3080" y="0"/>
          <a:ext cx="3753370" cy="1077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Design</a:t>
          </a:r>
        </a:p>
      </dsp:txBody>
      <dsp:txXfrm>
        <a:off x="541757" y="0"/>
        <a:ext cx="2676017" cy="1077353"/>
      </dsp:txXfrm>
    </dsp:sp>
    <dsp:sp modelId="{3EA29C4C-6513-4774-80AE-5D56DDCAA7A5}">
      <dsp:nvSpPr>
        <dsp:cNvPr id="0" name=""/>
        <dsp:cNvSpPr/>
      </dsp:nvSpPr>
      <dsp:spPr>
        <a:xfrm>
          <a:off x="3381114" y="0"/>
          <a:ext cx="3753370" cy="1077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err="1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Implementation</a:t>
          </a:r>
          <a:endParaRPr lang="da-DK" sz="2800" kern="1200">
            <a:latin typeface="Lato Semibold" panose="020F0502020204030203" pitchFamily="34" charset="0"/>
            <a:ea typeface="Lato Semibold" panose="020F0502020204030203" pitchFamily="34" charset="0"/>
            <a:cs typeface="Lato Semibold" panose="020F0502020204030203" pitchFamily="34" charset="0"/>
          </a:endParaRPr>
        </a:p>
      </dsp:txBody>
      <dsp:txXfrm>
        <a:off x="3919791" y="0"/>
        <a:ext cx="2676017" cy="1077353"/>
      </dsp:txXfrm>
    </dsp:sp>
    <dsp:sp modelId="{A40B293A-6C51-42D4-BB7B-4A9E1747579D}">
      <dsp:nvSpPr>
        <dsp:cNvPr id="0" name=""/>
        <dsp:cNvSpPr/>
      </dsp:nvSpPr>
      <dsp:spPr>
        <a:xfrm>
          <a:off x="6759147" y="0"/>
          <a:ext cx="3753370" cy="1077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err="1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Follow</a:t>
          </a:r>
          <a:r>
            <a:rPr lang="da-DK" sz="2800" kern="12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rPr>
            <a:t> up</a:t>
          </a:r>
        </a:p>
      </dsp:txBody>
      <dsp:txXfrm>
        <a:off x="7297824" y="0"/>
        <a:ext cx="2676017" cy="1077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81748-2546-49BB-94C6-0E87F6D4EC76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4E3C8-CB05-454C-BAA5-98A4130D14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018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E3C8-CB05-454C-BAA5-98A4130D140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4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et overblik over </a:t>
            </a:r>
            <a:r>
              <a:rPr lang="da-DK" dirty="0" err="1"/>
              <a:t>key</a:t>
            </a:r>
            <a:r>
              <a:rPr lang="da-DK" dirty="0"/>
              <a:t> features.</a:t>
            </a:r>
          </a:p>
          <a:p>
            <a:r>
              <a:rPr lang="da-DK" dirty="0"/>
              <a:t>Der er som man kan se meget at holde styr på – vi dykker ned i det meste i det følgende.</a:t>
            </a:r>
          </a:p>
          <a:p>
            <a:r>
              <a:rPr lang="da-DK" dirty="0"/>
              <a:t>Det vigtigste her er at forstå, at der er et før, under og efter, og at der forskellige elementer, der hører til de forskellige faser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E3C8-CB05-454C-BAA5-98A4130D140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84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Borgertinget formål/opgave – hvorfor?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E3C8-CB05-454C-BAA5-98A4130D140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87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Borgetingets rolle – hvordan forholder det sig til de repræsentative institutioner? Overlapper med formålet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E3C8-CB05-454C-BAA5-98A4130D140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79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E3C8-CB05-454C-BAA5-98A4130D140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621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Learning: From </a:t>
            </a:r>
            <a:r>
              <a:rPr lang="da-DK" err="1"/>
              <a:t>intromaterial</a:t>
            </a:r>
            <a:r>
              <a:rPr lang="da-DK"/>
              <a:t> + </a:t>
            </a:r>
            <a:r>
              <a:rPr lang="da-DK" err="1"/>
              <a:t>dialogue</a:t>
            </a:r>
            <a:r>
              <a:rPr lang="da-DK"/>
              <a:t> with </a:t>
            </a:r>
            <a:r>
              <a:rPr lang="da-DK" err="1"/>
              <a:t>experts</a:t>
            </a:r>
            <a:r>
              <a:rPr lang="da-DK"/>
              <a:t>/ressource persons/</a:t>
            </a:r>
            <a:r>
              <a:rPr lang="da-DK" err="1"/>
              <a:t>witnesses</a:t>
            </a:r>
            <a:endParaRPr lang="da-DK"/>
          </a:p>
          <a:p>
            <a:r>
              <a:rPr lang="da-DK"/>
              <a:t>Deliberation: </a:t>
            </a:r>
            <a:r>
              <a:rPr lang="da-DK" err="1"/>
              <a:t>Among</a:t>
            </a:r>
            <a:r>
              <a:rPr lang="da-DK"/>
              <a:t> </a:t>
            </a:r>
            <a:r>
              <a:rPr lang="da-DK" err="1"/>
              <a:t>citizens</a:t>
            </a:r>
            <a:endParaRPr lang="da-DK"/>
          </a:p>
          <a:p>
            <a:r>
              <a:rPr lang="da-DK"/>
              <a:t>Decision-</a:t>
            </a:r>
            <a:r>
              <a:rPr lang="da-DK" err="1"/>
              <a:t>making</a:t>
            </a:r>
            <a:r>
              <a:rPr lang="da-DK"/>
              <a:t>: </a:t>
            </a:r>
            <a:r>
              <a:rPr lang="da-DK" err="1"/>
              <a:t>Deciding</a:t>
            </a:r>
            <a:r>
              <a:rPr lang="da-DK"/>
              <a:t> on </a:t>
            </a:r>
            <a:r>
              <a:rPr lang="da-DK" err="1"/>
              <a:t>recommendations</a:t>
            </a:r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E3C8-CB05-454C-BAA5-98A4130D140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96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E3C8-CB05-454C-BAA5-98A4130D140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05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et overblik over </a:t>
            </a:r>
            <a:r>
              <a:rPr lang="da-DK" dirty="0" err="1"/>
              <a:t>key</a:t>
            </a:r>
            <a:r>
              <a:rPr lang="da-DK" dirty="0"/>
              <a:t> features.</a:t>
            </a:r>
          </a:p>
          <a:p>
            <a:r>
              <a:rPr lang="da-DK" dirty="0"/>
              <a:t>Der er som man kan se meget at holde styr på – vi dykker ned i det meste i det følgende.</a:t>
            </a:r>
          </a:p>
          <a:p>
            <a:r>
              <a:rPr lang="da-DK" dirty="0"/>
              <a:t>Det vigtigste her er at forstå, at der er et før, under og efter, og at der forskellige elementer, der hører til de forskellige faser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E3C8-CB05-454C-BAA5-98A4130D140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74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4E3C8-CB05-454C-BAA5-98A4130D140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71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55E03-CB69-472D-A1E9-7051B9566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60001C-F470-4C21-A714-0736AFDE6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0FC980-7F3A-4500-B6C7-3D454E87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9F1F31-13B5-441E-A53C-D159DBE3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CA7EB6-C299-4874-A2AC-AF97637B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53BFC-04A6-49B6-B368-F59141ED8C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898D4AE-D6B6-4ED0-94EA-54CC1FD3B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85" y="850795"/>
            <a:ext cx="7999429" cy="46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8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9A721-38C2-4238-9805-3970EB8D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F21C71D-2884-4F1C-9BB9-3B707DD7B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72C285A-2DFC-4A0B-9AF5-8C71F3387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661DBAD-4A03-4D1C-9148-1F8056AF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1625809-F464-44EA-9C64-2CF08872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5C2231F-8D31-458D-AD3E-614E5E8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63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091C3-7712-4BF9-92FE-ED646D15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FA513B-1116-4302-9C94-F577A11D4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066AD6-B3C3-421B-8087-6CE88E59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026105-E76C-444B-A43E-4DE21D4A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AD76D8-3F11-46C1-A010-A3B3B03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2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0F0AD37-89F0-4E87-BAE6-BC0E4969C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99958D0-20E1-4B6A-AF9B-FACABAD2A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D96A40-0B98-44F9-A71D-3554F177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02C3EA-03DE-492C-B10C-1B1FA8BC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AA3DA9-7A7F-4BE0-ACC4-A2DE81EB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93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55E03-CB69-472D-A1E9-7051B9566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60001C-F470-4C21-A714-0736AFDE6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0FC980-7F3A-4500-B6C7-3D454E87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9F1F31-13B5-441E-A53C-D159DBE3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CA7EB6-C299-4874-A2AC-AF97637B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 descr="Et billede, der indeholder person, bord, indendørs, personer&#10;&#10;Automatisk genereret beskrivelse">
            <a:extLst>
              <a:ext uri="{FF2B5EF4-FFF2-40B4-BE49-F238E27FC236}">
                <a16:creationId xmlns:a16="http://schemas.microsoft.com/office/drawing/2014/main" id="{AD6483B8-3DC6-4B2B-BC3A-E0D730162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77109DB-80D1-4487-A4B5-D132A0A2B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85" y="850795"/>
            <a:ext cx="7999429" cy="46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DCEBB-2284-466F-8E9C-CD44EE72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638ACA-4842-42AA-AE42-2A165DC8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48301C-F112-4EF0-A2F4-88F0C2FC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C82C34-4E4D-4012-BBC5-58EE19CC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DC7461-FC63-44F8-8161-E5874584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94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33040-ED39-4661-BE81-171F520D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827869-CA08-4CD3-ACE8-58A7DFED2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5E2B56-1BC6-49BC-B87D-92AB75C3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15E0FA-E5CB-473B-945A-0F341A11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715EFF-C2BA-4004-A342-FF1E4118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814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9DD79-9174-4517-B888-8CA7633C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AE86F6-B8F7-4BBF-9F09-09CECFF30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C410C20-70DF-415E-93A7-2A0D5C880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307AADB-37EB-45D0-A2E5-32CCE557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756AD64-655B-45C9-983A-92AE881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82EC904-842A-4A4C-814E-491F5EFA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90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521F-6C46-424C-A8E5-9B2FB5DA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C11C95-2F8C-413D-9383-45AA8C34B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C4D4644-F9BC-4C83-A5DD-8B82F4537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4D59BA8-39B7-41F8-A083-F707F8446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AB10752-9C26-4D18-95BF-57F648895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09E4110-62D4-4125-B399-33AD1295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3BD332-8D84-4F54-9331-657342F2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7728CEB-20CD-462B-9F40-0DBC3982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50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00E87-99B2-42E3-911E-EC617C95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75EF79E-3188-43A5-A79E-99D6F4D2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D2325BB-3C50-48B0-B92C-F62E5B6F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0E4AAEC-248C-4320-B471-47FB3BB2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162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4F791E6-C87D-44C4-91EA-B255EC50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2F6E6DD-2D46-4D8E-8F10-3920BF11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7998246-7D02-4435-AB77-77D06B5C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73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FBCD2-5FB0-44E9-A2D8-E87EC53B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891E19-BD1A-4E60-811A-D5F5B2D47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EBA89B0-69B5-4DC4-9CBC-B9F27925E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8864B87-B95E-4F9F-AE39-CF97C6E1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0D3D4EA-65C8-4A74-B771-08072BDB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E887A-3390-40DF-B2F2-2E45E90B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38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14B355B8-6297-47F6-AF4E-525A2E9324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439" y="-1635327"/>
            <a:ext cx="6569455" cy="9286207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2D57634-9696-4444-85FC-BA7863D4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A14B81-8FC9-4474-BBDC-724610C68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9A3601-E30F-4687-B1B6-9B7852FEC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F65E-EE0A-4463-9184-1FD09F0A8EE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1B74E6-0A66-44B0-9051-F17B6D9D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634763-6D6B-4521-AFA0-75A6647F8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B3F8-AEDD-4C6A-BC9A-2849F3CCE9A6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60E9571-7FC3-4D1A-AE13-610595C1FD6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59" y="5241467"/>
            <a:ext cx="2498296" cy="14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6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Heavy" panose="020F0502020204030203" pitchFamily="34" charset="0"/>
          <a:ea typeface="Lato Heavy" panose="020F0502020204030203" pitchFamily="34" charset="0"/>
          <a:cs typeface="Lato Heavy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8819F-38BE-4A4E-8889-1751E3467E97}"/>
              </a:ext>
            </a:extLst>
          </p:cNvPr>
          <p:cNvSpPr txBox="1">
            <a:spLocks/>
          </p:cNvSpPr>
          <p:nvPr/>
        </p:nvSpPr>
        <p:spPr>
          <a:xfrm>
            <a:off x="838200" y="4635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da-DK" sz="4800" dirty="0" err="1">
                <a:solidFill>
                  <a:schemeClr val="bg1"/>
                </a:solidFill>
              </a:rPr>
              <a:t>What</a:t>
            </a:r>
            <a:r>
              <a:rPr lang="da-DK" sz="4800" dirty="0">
                <a:solidFill>
                  <a:schemeClr val="bg1"/>
                </a:solidFill>
              </a:rPr>
              <a:t> is a </a:t>
            </a:r>
            <a:r>
              <a:rPr lang="da-DK" sz="4800" dirty="0" err="1">
                <a:solidFill>
                  <a:schemeClr val="bg1"/>
                </a:solidFill>
              </a:rPr>
              <a:t>Climate</a:t>
            </a:r>
            <a:r>
              <a:rPr lang="da-DK" sz="4800" dirty="0">
                <a:solidFill>
                  <a:schemeClr val="bg1"/>
                </a:solidFill>
              </a:rPr>
              <a:t> Assembly?</a:t>
            </a:r>
          </a:p>
        </p:txBody>
      </p:sp>
    </p:spTree>
    <p:extLst>
      <p:ext uri="{BB962C8B-B14F-4D97-AF65-F5344CB8AC3E}">
        <p14:creationId xmlns:p14="http://schemas.microsoft.com/office/powerpoint/2010/main" val="55215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CA6D919-5184-4A8A-A553-B38264EC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0025"/>
            <a:ext cx="5575841" cy="4162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15CCDE-48A0-4AB5-B5CD-C7637E32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Random</a:t>
            </a:r>
            <a:r>
              <a:rPr lang="da-DK"/>
              <a:t> </a:t>
            </a:r>
            <a:r>
              <a:rPr lang="da-DK" err="1"/>
              <a:t>selection</a:t>
            </a:r>
            <a:r>
              <a:rPr lang="da-DK"/>
              <a:t> </a:t>
            </a:r>
          </a:p>
        </p:txBody>
      </p:sp>
      <p:pic>
        <p:nvPicPr>
          <p:cNvPr id="6" name="Pladsholder til indhold 5" descr="Målgruppe med massiv udfyldning">
            <a:extLst>
              <a:ext uri="{FF2B5EF4-FFF2-40B4-BE49-F238E27FC236}">
                <a16:creationId xmlns:a16="http://schemas.microsoft.com/office/drawing/2014/main" id="{A95C26B1-DBFA-46AF-91D9-67D5E9860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0531" y="1690688"/>
            <a:ext cx="914400" cy="914400"/>
          </a:xfrm>
        </p:spPr>
      </p:pic>
      <p:pic>
        <p:nvPicPr>
          <p:cNvPr id="4" name="Grafik 3" descr="Åben konvolut med massiv udfyldning">
            <a:extLst>
              <a:ext uri="{FF2B5EF4-FFF2-40B4-BE49-F238E27FC236}">
                <a16:creationId xmlns:a16="http://schemas.microsoft.com/office/drawing/2014/main" id="{9392C1D4-83FA-43A0-97EE-5A9D00BA5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690688"/>
            <a:ext cx="914400" cy="914400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C94A6DC8-C393-41B0-BC4A-CBBC80EAA207}"/>
              </a:ext>
            </a:extLst>
          </p:cNvPr>
          <p:cNvSpPr txBox="1">
            <a:spLocks/>
          </p:cNvSpPr>
          <p:nvPr/>
        </p:nvSpPr>
        <p:spPr>
          <a:xfrm>
            <a:off x="177269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da-DK"/>
              <a:t>Invitations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A77B737-0F2D-4D51-96CD-E373AB58392D}"/>
              </a:ext>
            </a:extLst>
          </p:cNvPr>
          <p:cNvSpPr txBox="1">
            <a:spLocks/>
          </p:cNvSpPr>
          <p:nvPr/>
        </p:nvSpPr>
        <p:spPr>
          <a:xfrm>
            <a:off x="609493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da-DK" err="1"/>
              <a:t>Random</a:t>
            </a:r>
            <a:r>
              <a:rPr lang="da-DK"/>
              <a:t> </a:t>
            </a:r>
            <a:r>
              <a:rPr lang="da-DK" err="1"/>
              <a:t>selection</a:t>
            </a:r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3655A2C-E79A-4051-8F5B-09247CEA9E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719"/>
          <a:stretch/>
        </p:blipFill>
        <p:spPr>
          <a:xfrm>
            <a:off x="6585244" y="2676724"/>
            <a:ext cx="5242779" cy="2184574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7B417C36-4B00-42F5-B03D-76F36F08436D}"/>
              </a:ext>
            </a:extLst>
          </p:cNvPr>
          <p:cNvSpPr txBox="1"/>
          <p:nvPr/>
        </p:nvSpPr>
        <p:spPr>
          <a:xfrm>
            <a:off x="6585244" y="4839792"/>
            <a:ext cx="1085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 err="1"/>
              <a:t>Geography</a:t>
            </a:r>
            <a:endParaRPr lang="da-DK" sz="105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7A6A915-F059-4629-9865-358E899ECE38}"/>
              </a:ext>
            </a:extLst>
          </p:cNvPr>
          <p:cNvSpPr txBox="1"/>
          <p:nvPr/>
        </p:nvSpPr>
        <p:spPr>
          <a:xfrm>
            <a:off x="9206633" y="4851936"/>
            <a:ext cx="27313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 err="1"/>
              <a:t>Examples</a:t>
            </a:r>
            <a:r>
              <a:rPr lang="da-DK" sz="1050" dirty="0"/>
              <a:t> from the Danish </a:t>
            </a:r>
            <a:r>
              <a:rPr lang="da-DK" sz="1050" dirty="0" err="1"/>
              <a:t>Climate</a:t>
            </a:r>
            <a:r>
              <a:rPr lang="da-DK" sz="1050" dirty="0"/>
              <a:t> Assembly</a:t>
            </a:r>
          </a:p>
        </p:txBody>
      </p:sp>
    </p:spTree>
    <p:extLst>
      <p:ext uri="{BB962C8B-B14F-4D97-AF65-F5344CB8AC3E}">
        <p14:creationId xmlns:p14="http://schemas.microsoft.com/office/powerpoint/2010/main" val="387897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9D760DB-3038-4687-BDAB-2F03C0BC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37" y="703417"/>
            <a:ext cx="6830367" cy="35594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516562-307B-4909-844C-11039371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Assembly meetings</a:t>
            </a:r>
            <a:r>
              <a:rPr lang="da-DK" dirty="0"/>
              <a:t> (1/2)</a:t>
            </a:r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006C2B7-1473-4EC0-94FE-6C6B20CCF84C}"/>
              </a:ext>
            </a:extLst>
          </p:cNvPr>
          <p:cNvSpPr txBox="1"/>
          <p:nvPr/>
        </p:nvSpPr>
        <p:spPr>
          <a:xfrm>
            <a:off x="8859946" y="4001294"/>
            <a:ext cx="3607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/>
              <a:t>Schedule: French </a:t>
            </a:r>
            <a:r>
              <a:rPr lang="da-DK" sz="1100" err="1"/>
              <a:t>Climate</a:t>
            </a:r>
            <a:r>
              <a:rPr lang="da-DK" sz="1100"/>
              <a:t> </a:t>
            </a:r>
            <a:r>
              <a:rPr lang="da-DK" sz="1100" err="1"/>
              <a:t>Convention</a:t>
            </a:r>
            <a:endParaRPr lang="da-DK" sz="110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CE5AE70-4BAA-4333-B9FA-B25EF85E7803}"/>
              </a:ext>
            </a:extLst>
          </p:cNvPr>
          <p:cNvSpPr txBox="1"/>
          <p:nvPr/>
        </p:nvSpPr>
        <p:spPr>
          <a:xfrm rot="5400000">
            <a:off x="2273858" y="5674168"/>
            <a:ext cx="3607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/>
              <a:t>Schedule: </a:t>
            </a:r>
            <a:r>
              <a:rPr lang="da-DK" sz="1100" dirty="0"/>
              <a:t>The Danish</a:t>
            </a:r>
            <a:r>
              <a:rPr lang="da-DK" sz="1100"/>
              <a:t> </a:t>
            </a:r>
            <a:r>
              <a:rPr lang="da-DK" sz="1100" err="1"/>
              <a:t>Climate</a:t>
            </a:r>
            <a:r>
              <a:rPr lang="da-DK" sz="1100"/>
              <a:t> Assembly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619008F-759C-45FC-85B0-2842139DAA1B}"/>
              </a:ext>
            </a:extLst>
          </p:cNvPr>
          <p:cNvSpPr txBox="1"/>
          <p:nvPr/>
        </p:nvSpPr>
        <p:spPr>
          <a:xfrm>
            <a:off x="5164015" y="4354927"/>
            <a:ext cx="582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Learning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Deliberation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Decision-</a:t>
            </a:r>
            <a:r>
              <a:rPr lang="da-DK" sz="2400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making</a:t>
            </a:r>
            <a:endParaRPr lang="da-DK" sz="2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5FA929F-81A7-47CF-810A-472B59596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702" y="1494118"/>
            <a:ext cx="1725726" cy="55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DE9BC5E-E76F-414F-8553-5839427AD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56" y="532272"/>
            <a:ext cx="5127631" cy="63178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516562-307B-4909-844C-11039371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Assembly meetings (2/2)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CE5AE70-4BAA-4333-B9FA-B25EF85E7803}"/>
              </a:ext>
            </a:extLst>
          </p:cNvPr>
          <p:cNvSpPr txBox="1"/>
          <p:nvPr/>
        </p:nvSpPr>
        <p:spPr>
          <a:xfrm rot="16200000">
            <a:off x="4303972" y="4725538"/>
            <a:ext cx="3607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Agenda: The Danish </a:t>
            </a:r>
            <a:r>
              <a:rPr lang="da-DK" sz="1100" dirty="0" err="1"/>
              <a:t>Climate</a:t>
            </a:r>
            <a:r>
              <a:rPr lang="da-DK" sz="1100" dirty="0"/>
              <a:t> Assembly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2A9984-D7DE-48D1-8D2F-A6A416CB8185}"/>
              </a:ext>
            </a:extLst>
          </p:cNvPr>
          <p:cNvSpPr txBox="1"/>
          <p:nvPr/>
        </p:nvSpPr>
        <p:spPr>
          <a:xfrm>
            <a:off x="843909" y="1685188"/>
            <a:ext cx="582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Expert input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Deliberation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Facilitation</a:t>
            </a:r>
            <a:endParaRPr lang="da-DK" sz="2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8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EC125-294D-47F5-B861-C14CC20A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Recommendations – DK example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D9BEA5-A49A-4FBD-AAA0-DDB138DC98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Themes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</a:rPr>
              <a:t>Popular education, </a:t>
            </a:r>
            <a:r>
              <a:rPr lang="en-US" sz="2000" b="1" i="0" u="none" strike="noStrike" baseline="0" dirty="0" err="1">
                <a:solidFill>
                  <a:srgbClr val="000000"/>
                </a:solidFill>
              </a:rPr>
              <a:t>behaviour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 and participation </a:t>
            </a:r>
          </a:p>
          <a:p>
            <a:r>
              <a:rPr lang="da-DK" sz="2000" b="1" dirty="0">
                <a:solidFill>
                  <a:srgbClr val="000000"/>
                </a:solidFill>
              </a:rPr>
              <a:t>F</a:t>
            </a:r>
            <a:r>
              <a:rPr lang="da-DK" sz="2000" b="1" i="0" u="none" strike="noStrike" baseline="0" dirty="0">
                <a:solidFill>
                  <a:srgbClr val="000000"/>
                </a:solidFill>
              </a:rPr>
              <a:t>unding and </a:t>
            </a:r>
            <a:r>
              <a:rPr lang="da-DK" sz="2000" b="1" i="0" u="none" strike="noStrike" baseline="0" dirty="0" err="1">
                <a:solidFill>
                  <a:srgbClr val="000000"/>
                </a:solidFill>
              </a:rPr>
              <a:t>levies</a:t>
            </a:r>
            <a:r>
              <a:rPr lang="da-DK" sz="2000" b="1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da-DK" sz="2000" b="1" err="1">
                <a:solidFill>
                  <a:srgbClr val="000000"/>
                </a:solidFill>
              </a:rPr>
              <a:t>A</a:t>
            </a:r>
            <a:r>
              <a:rPr lang="da-DK" sz="2000" b="1" i="0" u="none" strike="noStrike" baseline="0" err="1">
                <a:solidFill>
                  <a:srgbClr val="000000"/>
                </a:solidFill>
              </a:rPr>
              <a:t>griculture</a:t>
            </a:r>
            <a:r>
              <a:rPr lang="da-DK" sz="2000" b="1" i="0" u="none" strike="noStrike" baseline="0" dirty="0">
                <a:solidFill>
                  <a:srgbClr val="000000"/>
                </a:solidFill>
              </a:rPr>
              <a:t>, land and </a:t>
            </a:r>
            <a:r>
              <a:rPr lang="da-DK" sz="2000" b="1" i="0" u="none" strike="noStrike" baseline="0" dirty="0" err="1">
                <a:solidFill>
                  <a:srgbClr val="000000"/>
                </a:solidFill>
              </a:rPr>
              <a:t>resources</a:t>
            </a:r>
            <a:r>
              <a:rPr lang="da-DK" sz="2000" b="1" i="0" u="none" strike="noStrike" baseline="0" dirty="0">
                <a:solidFill>
                  <a:srgbClr val="000000"/>
                </a:solidFill>
              </a:rPr>
              <a:t> </a:t>
            </a:r>
            <a:endParaRPr lang="da-DK" sz="2000" b="1" dirty="0">
              <a:solidFill>
                <a:srgbClr val="000000"/>
              </a:solidFill>
            </a:endParaRPr>
          </a:p>
          <a:p>
            <a:r>
              <a:rPr lang="da-DK" sz="2000" b="1" dirty="0">
                <a:solidFill>
                  <a:srgbClr val="000000"/>
                </a:solidFill>
              </a:rPr>
              <a:t>Transport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T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echnical facilities in/as part of the landscape </a:t>
            </a:r>
            <a:endParaRPr lang="en-GB" sz="3200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0CEFED5-BAFC-480B-95DD-44BDABE6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90688"/>
            <a:ext cx="5181600" cy="5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B6ACD-129B-4EC5-8B4F-1DBBC577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Key features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217DC5-8577-425B-A620-9D6D32E1F1EB}"/>
              </a:ext>
            </a:extLst>
          </p:cNvPr>
          <p:cNvGraphicFramePr/>
          <p:nvPr/>
        </p:nvGraphicFramePr>
        <p:xfrm>
          <a:off x="838199" y="1690688"/>
          <a:ext cx="10515599" cy="107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DBC11392-70E9-4742-88B6-7D0A933ECC74}"/>
              </a:ext>
            </a:extLst>
          </p:cNvPr>
          <p:cNvSpPr txBox="1"/>
          <p:nvPr/>
        </p:nvSpPr>
        <p:spPr>
          <a:xfrm>
            <a:off x="838199" y="3045505"/>
            <a:ext cx="3228706" cy="2041400"/>
          </a:xfrm>
          <a:prstGeom prst="rect">
            <a:avLst/>
          </a:prstGeom>
          <a:solidFill>
            <a:srgbClr val="902323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Framing of task and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topic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Political</a:t>
            </a: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commitment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Governance</a:t>
            </a: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structure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Participant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recruitment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Process</a:t>
            </a: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design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053CE3-3C72-4908-A9E3-7EA856C4CE73}"/>
              </a:ext>
            </a:extLst>
          </p:cNvPr>
          <p:cNvSpPr txBox="1"/>
          <p:nvPr/>
        </p:nvSpPr>
        <p:spPr>
          <a:xfrm>
            <a:off x="4238894" y="3045505"/>
            <a:ext cx="3229200" cy="2041400"/>
          </a:xfrm>
          <a:prstGeom prst="rect">
            <a:avLst/>
          </a:prstGeom>
          <a:solidFill>
            <a:srgbClr val="902323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Deliberation</a:t>
            </a: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Expert input</a:t>
            </a: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Facilitation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Recommendations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96E13EE-1336-411C-B236-2D6E9C1BD4AF}"/>
              </a:ext>
            </a:extLst>
          </p:cNvPr>
          <p:cNvSpPr txBox="1"/>
          <p:nvPr/>
        </p:nvSpPr>
        <p:spPr>
          <a:xfrm>
            <a:off x="7639591" y="3045505"/>
            <a:ext cx="3228705" cy="2041400"/>
          </a:xfrm>
          <a:prstGeom prst="rect">
            <a:avLst/>
          </a:prstGeom>
          <a:solidFill>
            <a:srgbClr val="902323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da-DK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Political</a:t>
            </a:r>
            <a:r>
              <a:rPr lang="da-DK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response</a:t>
            </a:r>
            <a:endParaRPr lang="da-DK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Evaluation</a:t>
            </a:r>
          </a:p>
          <a:p>
            <a:pPr marL="285750" indent="-285750">
              <a:buFontTx/>
              <a:buChar char="-"/>
            </a:pPr>
            <a:endParaRPr lang="da-DK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8481D-D99B-4CEF-A668-CADB81FE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Political</a:t>
            </a:r>
            <a:r>
              <a:rPr lang="da-DK" dirty="0"/>
              <a:t> </a:t>
            </a:r>
            <a:r>
              <a:rPr lang="da-DK" dirty="0" err="1"/>
              <a:t>response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221866-14C5-4300-AA91-8CAE2E9E8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Ireland</a:t>
            </a:r>
          </a:p>
          <a:p>
            <a:r>
              <a:rPr lang="da-DK" sz="2400" dirty="0"/>
              <a:t>Establishment of </a:t>
            </a:r>
            <a:r>
              <a:rPr lang="da-DK" sz="2400" dirty="0" err="1"/>
              <a:t>Parliamentary</a:t>
            </a:r>
            <a:r>
              <a:rPr lang="da-DK" sz="2400" dirty="0"/>
              <a:t> </a:t>
            </a:r>
            <a:r>
              <a:rPr lang="da-DK" sz="2400" dirty="0" err="1"/>
              <a:t>Committee</a:t>
            </a:r>
            <a:r>
              <a:rPr lang="da-DK" sz="2400" dirty="0"/>
              <a:t> to </a:t>
            </a:r>
            <a:r>
              <a:rPr lang="da-DK" sz="2400" dirty="0" err="1"/>
              <a:t>consider</a:t>
            </a:r>
            <a:r>
              <a:rPr lang="da-DK" sz="2400" dirty="0"/>
              <a:t> the </a:t>
            </a:r>
            <a:r>
              <a:rPr lang="da-DK" sz="2400" dirty="0" err="1"/>
              <a:t>citizens</a:t>
            </a:r>
            <a:r>
              <a:rPr lang="da-DK" sz="2400" dirty="0"/>
              <a:t>’ </a:t>
            </a:r>
            <a:r>
              <a:rPr lang="da-DK" sz="2400" dirty="0" err="1"/>
              <a:t>recommendations</a:t>
            </a:r>
            <a:r>
              <a:rPr lang="da-DK" sz="2400" dirty="0"/>
              <a:t> in a </a:t>
            </a:r>
            <a:r>
              <a:rPr lang="da-DK" sz="2400" dirty="0" err="1"/>
              <a:t>written</a:t>
            </a:r>
            <a:r>
              <a:rPr lang="da-DK" sz="2400" dirty="0"/>
              <a:t> </a:t>
            </a:r>
            <a:r>
              <a:rPr lang="da-DK" sz="2400" dirty="0" err="1"/>
              <a:t>report</a:t>
            </a:r>
            <a:r>
              <a:rPr lang="da-DK" sz="2400" dirty="0"/>
              <a:t>, </a:t>
            </a:r>
            <a:r>
              <a:rPr lang="da-DK" sz="2400" dirty="0" err="1"/>
              <a:t>which</a:t>
            </a:r>
            <a:r>
              <a:rPr lang="da-DK" sz="2400" dirty="0"/>
              <a:t> </a:t>
            </a:r>
            <a:r>
              <a:rPr lang="da-DK" sz="2400" dirty="0" err="1"/>
              <a:t>was</a:t>
            </a:r>
            <a:r>
              <a:rPr lang="da-DK" sz="2400" dirty="0"/>
              <a:t> </a:t>
            </a:r>
            <a:r>
              <a:rPr lang="da-DK" sz="2400" dirty="0" err="1"/>
              <a:t>taken</a:t>
            </a:r>
            <a:r>
              <a:rPr lang="da-DK" sz="2400" dirty="0"/>
              <a:t> up by the </a:t>
            </a:r>
            <a:r>
              <a:rPr lang="da-DK" sz="2400" dirty="0" err="1"/>
              <a:t>Government</a:t>
            </a:r>
            <a:endParaRPr lang="da-DK" sz="2400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France</a:t>
            </a:r>
          </a:p>
          <a:p>
            <a:r>
              <a:rPr lang="da-DK" sz="2400" dirty="0"/>
              <a:t>Meeting </a:t>
            </a:r>
            <a:r>
              <a:rPr lang="da-DK" sz="2400" dirty="0" err="1"/>
              <a:t>between</a:t>
            </a:r>
            <a:r>
              <a:rPr lang="da-DK" sz="2400" dirty="0"/>
              <a:t> the </a:t>
            </a:r>
            <a:r>
              <a:rPr lang="da-DK" sz="2400" dirty="0" err="1"/>
              <a:t>President</a:t>
            </a:r>
            <a:r>
              <a:rPr lang="da-DK" sz="2400" dirty="0"/>
              <a:t> and the </a:t>
            </a:r>
            <a:r>
              <a:rPr lang="da-DK" sz="2400" dirty="0" err="1"/>
              <a:t>citizens</a:t>
            </a:r>
            <a:endParaRPr lang="da-DK" sz="2400" dirty="0"/>
          </a:p>
          <a:p>
            <a:r>
              <a:rPr lang="da-DK" sz="2400" dirty="0" err="1"/>
              <a:t>Government</a:t>
            </a:r>
            <a:r>
              <a:rPr lang="da-DK" sz="2400" dirty="0"/>
              <a:t> </a:t>
            </a:r>
            <a:r>
              <a:rPr lang="da-DK" sz="2400" dirty="0" err="1"/>
              <a:t>proposing</a:t>
            </a:r>
            <a:r>
              <a:rPr lang="da-DK" sz="2400" dirty="0"/>
              <a:t> a </a:t>
            </a:r>
            <a:r>
              <a:rPr lang="da-DK" sz="2400" dirty="0" err="1"/>
              <a:t>climate</a:t>
            </a:r>
            <a:r>
              <a:rPr lang="da-DK" sz="2400" dirty="0"/>
              <a:t> </a:t>
            </a:r>
            <a:r>
              <a:rPr lang="da-DK" sz="2400" dirty="0" err="1"/>
              <a:t>bill</a:t>
            </a:r>
            <a:r>
              <a:rPr lang="da-DK" sz="2400" dirty="0"/>
              <a:t> for </a:t>
            </a:r>
            <a:r>
              <a:rPr lang="da-DK" sz="2400" dirty="0" err="1"/>
              <a:t>debate</a:t>
            </a:r>
            <a:r>
              <a:rPr lang="da-DK" sz="2400" dirty="0"/>
              <a:t> in Parliament </a:t>
            </a:r>
            <a:r>
              <a:rPr lang="da-DK" sz="2400" dirty="0" err="1"/>
              <a:t>including</a:t>
            </a:r>
            <a:r>
              <a:rPr lang="da-DK" sz="2400" dirty="0"/>
              <a:t> </a:t>
            </a:r>
            <a:r>
              <a:rPr lang="da-DK" sz="2400" dirty="0" err="1"/>
              <a:t>some</a:t>
            </a:r>
            <a:r>
              <a:rPr lang="da-DK" sz="2400" dirty="0"/>
              <a:t> of the </a:t>
            </a:r>
            <a:r>
              <a:rPr lang="da-DK" sz="2400" dirty="0" err="1"/>
              <a:t>citizens</a:t>
            </a:r>
            <a:r>
              <a:rPr lang="da-DK" sz="2400" dirty="0"/>
              <a:t>’ </a:t>
            </a:r>
            <a:r>
              <a:rPr lang="da-DK" sz="2400" dirty="0" err="1"/>
              <a:t>recommendations</a:t>
            </a:r>
          </a:p>
          <a:p>
            <a:endParaRPr lang="da-DK" sz="2400" dirty="0"/>
          </a:p>
          <a:p>
            <a:pPr marL="0" indent="0">
              <a:buNone/>
            </a:pPr>
            <a:r>
              <a:rPr lang="da-DK" dirty="0"/>
              <a:t>Denmark</a:t>
            </a:r>
          </a:p>
          <a:p>
            <a:r>
              <a:rPr lang="da-DK" sz="2400" dirty="0"/>
              <a:t>Presentation for the </a:t>
            </a:r>
            <a:r>
              <a:rPr lang="da-DK" sz="2400" dirty="0" err="1"/>
              <a:t>parliamentary</a:t>
            </a:r>
            <a:r>
              <a:rPr lang="da-DK" sz="2400" dirty="0"/>
              <a:t> </a:t>
            </a:r>
            <a:r>
              <a:rPr lang="da-DK" sz="2400" dirty="0" err="1"/>
              <a:t>climate</a:t>
            </a:r>
            <a:r>
              <a:rPr lang="da-DK" sz="2400" dirty="0"/>
              <a:t> </a:t>
            </a:r>
            <a:r>
              <a:rPr lang="da-DK" sz="2400" dirty="0" err="1"/>
              <a:t>committee</a:t>
            </a:r>
            <a:endParaRPr lang="da-DK" sz="2400" dirty="0"/>
          </a:p>
          <a:p>
            <a:r>
              <a:rPr lang="da-DK" sz="2400" dirty="0"/>
              <a:t>Seminar with the </a:t>
            </a:r>
            <a:r>
              <a:rPr lang="da-DK" sz="2400" dirty="0" err="1"/>
              <a:t>parliamentary</a:t>
            </a:r>
            <a:r>
              <a:rPr lang="da-DK" sz="2400" dirty="0"/>
              <a:t> </a:t>
            </a:r>
            <a:r>
              <a:rPr lang="da-DK" sz="2400" dirty="0" err="1"/>
              <a:t>climate</a:t>
            </a:r>
            <a:r>
              <a:rPr lang="da-DK" sz="2400" dirty="0"/>
              <a:t> </a:t>
            </a:r>
            <a:r>
              <a:rPr lang="da-DK" sz="2400" dirty="0" err="1"/>
              <a:t>committee</a:t>
            </a:r>
            <a:endParaRPr lang="da-DK" sz="2400" dirty="0"/>
          </a:p>
          <a:p>
            <a:r>
              <a:rPr lang="da-DK" sz="2400" dirty="0"/>
              <a:t>Letter from the </a:t>
            </a:r>
            <a:r>
              <a:rPr lang="da-DK" sz="2400" dirty="0" err="1"/>
              <a:t>Climate</a:t>
            </a:r>
            <a:r>
              <a:rPr lang="da-DK" sz="2400" dirty="0"/>
              <a:t> Minister</a:t>
            </a:r>
          </a:p>
        </p:txBody>
      </p:sp>
    </p:spTree>
    <p:extLst>
      <p:ext uri="{BB962C8B-B14F-4D97-AF65-F5344CB8AC3E}">
        <p14:creationId xmlns:p14="http://schemas.microsoft.com/office/powerpoint/2010/main" val="322013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4F66E-FB2F-4924-BF94-04FCFCC4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216"/>
            <a:ext cx="10515600" cy="685453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Why</a:t>
            </a:r>
            <a:r>
              <a:rPr lang="da-DK" dirty="0"/>
              <a:t> run a </a:t>
            </a:r>
            <a:r>
              <a:rPr lang="da-DK" dirty="0" err="1"/>
              <a:t>Climate</a:t>
            </a:r>
            <a:r>
              <a:rPr lang="da-DK" dirty="0"/>
              <a:t> Assembly?</a:t>
            </a:r>
            <a:br>
              <a:rPr lang="da-DK" dirty="0"/>
            </a:br>
            <a:r>
              <a:rPr lang="da-DK" sz="2000" dirty="0"/>
              <a:t>- </a:t>
            </a:r>
            <a:r>
              <a:rPr lang="da-DK" sz="2200" dirty="0" err="1"/>
              <a:t>Possible</a:t>
            </a:r>
            <a:r>
              <a:rPr lang="da-DK" sz="2200" dirty="0"/>
              <a:t> </a:t>
            </a:r>
            <a:r>
              <a:rPr lang="da-DK" sz="2200" dirty="0" err="1"/>
              <a:t>reasons</a:t>
            </a:r>
            <a:r>
              <a:rPr lang="da-DK" sz="2200" dirty="0"/>
              <a:t> for </a:t>
            </a:r>
            <a:r>
              <a:rPr lang="da-DK" sz="2200" dirty="0" err="1"/>
              <a:t>commissioning</a:t>
            </a:r>
            <a:r>
              <a:rPr lang="da-DK" sz="2200" dirty="0"/>
              <a:t> a </a:t>
            </a:r>
            <a:r>
              <a:rPr lang="da-DK" sz="2200" dirty="0" err="1"/>
              <a:t>Climate</a:t>
            </a:r>
            <a:r>
              <a:rPr lang="da-DK" sz="2200" dirty="0"/>
              <a:t> Assembly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93CB21-9682-4831-A7D1-779C505CF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bring the informed views of the public into climate policy-making</a:t>
            </a:r>
          </a:p>
          <a:p>
            <a:r>
              <a:rPr lang="en-US" sz="2400" dirty="0"/>
              <a:t>To break political deadlock on climate action</a:t>
            </a:r>
          </a:p>
          <a:p>
            <a:pPr lvl="1"/>
            <a:r>
              <a:rPr lang="da-DK" sz="2000" dirty="0"/>
              <a:t>New and </a:t>
            </a:r>
            <a:r>
              <a:rPr lang="da-DK" sz="2000" dirty="0" err="1"/>
              <a:t>pragmatic</a:t>
            </a:r>
            <a:r>
              <a:rPr lang="da-DK" sz="2000" dirty="0"/>
              <a:t> solutions and agenda </a:t>
            </a:r>
            <a:r>
              <a:rPr lang="da-DK" sz="2000" dirty="0" err="1"/>
              <a:t>setting</a:t>
            </a:r>
            <a:endParaRPr lang="da-DK" sz="2000" dirty="0"/>
          </a:p>
          <a:p>
            <a:pPr lvl="1"/>
            <a:r>
              <a:rPr lang="en-US" sz="2000" dirty="0"/>
              <a:t>Understand how everyday citizens </a:t>
            </a:r>
            <a:r>
              <a:rPr lang="en-US" sz="2000" dirty="0" err="1"/>
              <a:t>prioritise</a:t>
            </a:r>
            <a:r>
              <a:rPr lang="en-US" sz="2000" dirty="0"/>
              <a:t> climate actions</a:t>
            </a:r>
          </a:p>
          <a:p>
            <a:r>
              <a:rPr lang="en-US" sz="2400" dirty="0"/>
              <a:t>To increase the legitimacy of social action on climate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reduce the impact of lobbyists and special interests on climate policy</a:t>
            </a:r>
          </a:p>
          <a:p>
            <a:r>
              <a:rPr lang="da-DK" sz="2400" dirty="0"/>
              <a:t>To </a:t>
            </a:r>
            <a:r>
              <a:rPr lang="da-DK" sz="2400" dirty="0" err="1"/>
              <a:t>increase</a:t>
            </a:r>
            <a:r>
              <a:rPr lang="da-DK" sz="2400" dirty="0"/>
              <a:t> trust in </a:t>
            </a:r>
            <a:r>
              <a:rPr lang="da-DK" sz="2400" dirty="0" err="1"/>
              <a:t>representative</a:t>
            </a:r>
            <a:r>
              <a:rPr lang="da-DK" sz="2400" dirty="0"/>
              <a:t> </a:t>
            </a:r>
            <a:r>
              <a:rPr lang="da-DK" sz="2400" dirty="0" err="1"/>
              <a:t>democratic</a:t>
            </a:r>
            <a:r>
              <a:rPr lang="da-DK" sz="2400" dirty="0"/>
              <a:t> institutions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fulfil a commitment to citizen participation on climate action</a:t>
            </a:r>
          </a:p>
          <a:p>
            <a:r>
              <a:rPr lang="da-DK" sz="2400" dirty="0"/>
              <a:t>To </a:t>
            </a:r>
            <a:r>
              <a:rPr lang="da-DK" sz="2400" dirty="0" err="1"/>
              <a:t>increase</a:t>
            </a:r>
            <a:r>
              <a:rPr lang="da-DK" sz="2400"/>
              <a:t> …</a:t>
            </a:r>
            <a:endParaRPr lang="da-DK" sz="2400" dirty="0"/>
          </a:p>
          <a:p>
            <a:pPr lvl="1"/>
            <a:r>
              <a:rPr lang="da-DK" sz="2000" dirty="0" err="1"/>
              <a:t>mutual</a:t>
            </a:r>
            <a:r>
              <a:rPr lang="da-DK" sz="2000" dirty="0"/>
              <a:t> </a:t>
            </a:r>
            <a:r>
              <a:rPr lang="da-DK" sz="2000" dirty="0" err="1"/>
              <a:t>understanding</a:t>
            </a:r>
            <a:r>
              <a:rPr lang="da-DK" sz="2000" dirty="0"/>
              <a:t> </a:t>
            </a:r>
            <a:r>
              <a:rPr lang="da-DK" sz="2000" dirty="0" err="1"/>
              <a:t>among</a:t>
            </a:r>
            <a:r>
              <a:rPr lang="da-DK" sz="2000" dirty="0"/>
              <a:t> </a:t>
            </a:r>
            <a:r>
              <a:rPr lang="da-DK" sz="2000" dirty="0" err="1"/>
              <a:t>citizens</a:t>
            </a:r>
            <a:r>
              <a:rPr lang="da-DK" sz="2000" dirty="0"/>
              <a:t> and </a:t>
            </a:r>
            <a:r>
              <a:rPr lang="da-DK" sz="2000" dirty="0" err="1"/>
              <a:t>counter</a:t>
            </a:r>
            <a:r>
              <a:rPr lang="da-DK" sz="2000" dirty="0"/>
              <a:t> </a:t>
            </a:r>
            <a:r>
              <a:rPr lang="da-DK" sz="2000" dirty="0" err="1"/>
              <a:t>polarization</a:t>
            </a:r>
            <a:endParaRPr lang="da-DK" sz="2000" dirty="0"/>
          </a:p>
          <a:p>
            <a:pPr lvl="1"/>
            <a:r>
              <a:rPr lang="da-DK" sz="2000" dirty="0"/>
              <a:t>the </a:t>
            </a:r>
            <a:r>
              <a:rPr lang="da-DK" sz="2000" dirty="0" err="1"/>
              <a:t>level</a:t>
            </a:r>
            <a:r>
              <a:rPr lang="da-DK" sz="2000" dirty="0"/>
              <a:t> of </a:t>
            </a:r>
            <a:r>
              <a:rPr lang="da-DK" sz="2000" dirty="0" err="1"/>
              <a:t>knowledge</a:t>
            </a:r>
            <a:r>
              <a:rPr lang="da-DK" sz="2000" dirty="0"/>
              <a:t> </a:t>
            </a:r>
            <a:r>
              <a:rPr lang="da-DK" sz="2000" dirty="0" err="1"/>
              <a:t>among</a:t>
            </a:r>
            <a:r>
              <a:rPr lang="da-DK" sz="2000" dirty="0"/>
              <a:t> </a:t>
            </a:r>
            <a:r>
              <a:rPr lang="da-DK" sz="2000" dirty="0" err="1"/>
              <a:t>citizens</a:t>
            </a:r>
            <a:endParaRPr lang="da-DK" sz="2000" dirty="0"/>
          </a:p>
          <a:p>
            <a:pPr lvl="1"/>
            <a:r>
              <a:rPr lang="da-DK" sz="2000" dirty="0"/>
              <a:t>the </a:t>
            </a:r>
            <a:r>
              <a:rPr lang="da-DK" sz="2000" dirty="0" err="1"/>
              <a:t>level</a:t>
            </a:r>
            <a:r>
              <a:rPr lang="da-DK" sz="2000" dirty="0"/>
              <a:t> of </a:t>
            </a:r>
            <a:r>
              <a:rPr lang="da-DK" sz="2000" dirty="0" err="1"/>
              <a:t>political</a:t>
            </a:r>
            <a:r>
              <a:rPr lang="da-DK" sz="2000" dirty="0"/>
              <a:t> engagement and </a:t>
            </a:r>
            <a:r>
              <a:rPr lang="da-DK" sz="2000" dirty="0" err="1"/>
              <a:t>ownership</a:t>
            </a:r>
            <a:r>
              <a:rPr lang="da-DK" sz="2000" dirty="0"/>
              <a:t> </a:t>
            </a:r>
            <a:r>
              <a:rPr lang="da-DK" sz="2000" dirty="0" err="1"/>
              <a:t>among</a:t>
            </a:r>
            <a:r>
              <a:rPr lang="da-DK" sz="2000" dirty="0"/>
              <a:t> </a:t>
            </a:r>
            <a:r>
              <a:rPr lang="da-DK" sz="2000" dirty="0" err="1"/>
              <a:t>citizens</a:t>
            </a: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00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F5CC8-469D-4569-A14D-3B39A609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Insights from Kelly and Kaela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B40C4225-E53E-4C8F-9BC6-22E1981E1A8A}"/>
              </a:ext>
            </a:extLst>
          </p:cNvPr>
          <p:cNvSpPr txBox="1"/>
          <p:nvPr/>
        </p:nvSpPr>
        <p:spPr>
          <a:xfrm>
            <a:off x="6370320" y="4177677"/>
            <a:ext cx="543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/>
              <a:t>Kaela</a:t>
            </a:r>
            <a:r>
              <a:rPr lang="da-DK" sz="1600" dirty="0"/>
              <a:t> Scott, </a:t>
            </a:r>
            <a:r>
              <a:rPr lang="da-DK" sz="1600" dirty="0" err="1"/>
              <a:t>Director</a:t>
            </a:r>
            <a:r>
              <a:rPr lang="da-DK" sz="1600" dirty="0"/>
              <a:t> of Innovation and Practice at </a:t>
            </a:r>
            <a:r>
              <a:rPr lang="da-DK" sz="1600" dirty="0" err="1"/>
              <a:t>Involve</a:t>
            </a:r>
            <a:endParaRPr lang="da-DK" sz="16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0825EA4-6407-4E6C-9514-F322D9D32C08}"/>
              </a:ext>
            </a:extLst>
          </p:cNvPr>
          <p:cNvSpPr txBox="1"/>
          <p:nvPr/>
        </p:nvSpPr>
        <p:spPr>
          <a:xfrm>
            <a:off x="609599" y="4177677"/>
            <a:ext cx="576071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600" dirty="0"/>
              <a:t>Kelly McBride, Deliberative </a:t>
            </a:r>
            <a:r>
              <a:rPr lang="da-DK" sz="1600" dirty="0" err="1"/>
              <a:t>Democracy</a:t>
            </a:r>
            <a:r>
              <a:rPr lang="da-DK" sz="1600" dirty="0"/>
              <a:t> </a:t>
            </a:r>
            <a:r>
              <a:rPr lang="da-DK" sz="1600" dirty="0" err="1"/>
              <a:t>Lead</a:t>
            </a:r>
            <a:r>
              <a:rPr lang="da-DK" sz="1600" dirty="0"/>
              <a:t> at TPX </a:t>
            </a:r>
            <a:r>
              <a:rPr lang="da-DK" sz="1600" dirty="0" err="1"/>
              <a:t>Impact</a:t>
            </a:r>
            <a:endParaRPr lang="da-DK" sz="1600" dirty="0"/>
          </a:p>
        </p:txBody>
      </p:sp>
      <p:pic>
        <p:nvPicPr>
          <p:cNvPr id="6" name="Billede 5" descr="Et billede, der indeholder person, udendørs&#10;&#10;Automatisk genereret beskrivelse">
            <a:extLst>
              <a:ext uri="{FF2B5EF4-FFF2-40B4-BE49-F238E27FC236}">
                <a16:creationId xmlns:a16="http://schemas.microsoft.com/office/drawing/2014/main" id="{8E1C13E4-75B2-40D0-A69D-FF3C25600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98" y="1192579"/>
            <a:ext cx="2857500" cy="2857500"/>
          </a:xfrm>
          <a:prstGeom prst="rect">
            <a:avLst/>
          </a:prstGeom>
        </p:spPr>
      </p:pic>
      <p:pic>
        <p:nvPicPr>
          <p:cNvPr id="4" name="Billede 3" descr="Et billede, der indeholder person, væg, indendørs, grøn&#10;&#10;Automatisk genereret beskrivelse">
            <a:extLst>
              <a:ext uri="{FF2B5EF4-FFF2-40B4-BE49-F238E27FC236}">
                <a16:creationId xmlns:a16="http://schemas.microsoft.com/office/drawing/2014/main" id="{7C5BE6FF-7C84-433B-AD3B-6C090F182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32" y="119257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5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B44EBB7-F2C8-4D1E-A1D4-88BE2E9D0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r="1" b="1690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9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3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BDA8B-C1B3-4FF4-95C6-FC4079D2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Purpose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08A0AC-4387-4743-A0EA-67CC6FAA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To </a:t>
            </a:r>
            <a:r>
              <a:rPr lang="da-DK" dirty="0" err="1"/>
              <a:t>introduce</a:t>
            </a:r>
            <a:r>
              <a:rPr lang="da-DK" dirty="0"/>
              <a:t> the </a:t>
            </a:r>
            <a:r>
              <a:rPr lang="da-DK" dirty="0" err="1"/>
              <a:t>key</a:t>
            </a:r>
            <a:r>
              <a:rPr lang="da-DK" dirty="0"/>
              <a:t> features of </a:t>
            </a:r>
            <a:r>
              <a:rPr lang="da-DK" dirty="0" err="1"/>
              <a:t>Climate</a:t>
            </a:r>
            <a:r>
              <a:rPr lang="da-DK" dirty="0"/>
              <a:t> Assemblies</a:t>
            </a:r>
          </a:p>
          <a:p>
            <a:r>
              <a:rPr lang="da-DK" dirty="0"/>
              <a:t>To </a:t>
            </a:r>
            <a:r>
              <a:rPr lang="da-DK" dirty="0" err="1"/>
              <a:t>discuss</a:t>
            </a:r>
            <a:r>
              <a:rPr lang="da-DK" dirty="0"/>
              <a:t> the </a:t>
            </a:r>
            <a:r>
              <a:rPr lang="da-DK" dirty="0" err="1"/>
              <a:t>reasons</a:t>
            </a:r>
            <a:r>
              <a:rPr lang="da-DK" dirty="0"/>
              <a:t> for running a </a:t>
            </a:r>
            <a:r>
              <a:rPr lang="da-DK" dirty="0" err="1"/>
              <a:t>Climate</a:t>
            </a:r>
            <a:r>
              <a:rPr lang="da-DK" dirty="0"/>
              <a:t> Assembly</a:t>
            </a:r>
          </a:p>
          <a:p>
            <a:r>
              <a:rPr lang="da-DK" dirty="0"/>
              <a:t>To </a:t>
            </a:r>
            <a:r>
              <a:rPr lang="da-DK" dirty="0" err="1"/>
              <a:t>answer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questions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757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FDE32-EE02-48FF-8B24-30F5C34D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367A7A-6D30-47B9-A654-3E8952930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a-DK" dirty="0"/>
              <a:t>16.00-16.05: </a:t>
            </a:r>
            <a:r>
              <a:rPr lang="da-DK" dirty="0" err="1"/>
              <a:t>Introduction</a:t>
            </a:r>
            <a:endParaRPr lang="da-DK" dirty="0"/>
          </a:p>
          <a:p>
            <a:pPr marL="0" indent="0">
              <a:spcAft>
                <a:spcPts val="1200"/>
              </a:spcAft>
              <a:buNone/>
            </a:pPr>
            <a:r>
              <a:rPr lang="da-DK" dirty="0"/>
              <a:t>16.05-16.20: </a:t>
            </a:r>
            <a:r>
              <a:rPr lang="da-DK" dirty="0" err="1"/>
              <a:t>What</a:t>
            </a:r>
            <a:r>
              <a:rPr lang="da-DK" dirty="0"/>
              <a:t> is a </a:t>
            </a:r>
            <a:r>
              <a:rPr lang="da-DK" dirty="0" err="1"/>
              <a:t>Climate</a:t>
            </a:r>
            <a:r>
              <a:rPr lang="da-DK" dirty="0"/>
              <a:t> Assembly?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dirty="0"/>
              <a:t>16.20-16.25: </a:t>
            </a:r>
            <a:r>
              <a:rPr lang="da-DK" dirty="0" err="1"/>
              <a:t>Why</a:t>
            </a:r>
            <a:r>
              <a:rPr lang="da-DK" dirty="0"/>
              <a:t> run a </a:t>
            </a:r>
            <a:r>
              <a:rPr lang="da-DK" dirty="0" err="1"/>
              <a:t>Climate</a:t>
            </a:r>
            <a:r>
              <a:rPr lang="da-DK" dirty="0"/>
              <a:t> Assembly?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dirty="0"/>
              <a:t>16.25-16.40: </a:t>
            </a:r>
            <a:r>
              <a:rPr lang="da-DK" dirty="0" err="1"/>
              <a:t>Insights</a:t>
            </a:r>
            <a:r>
              <a:rPr lang="da-DK" dirty="0"/>
              <a:t> from Kelly McBride and </a:t>
            </a:r>
            <a:r>
              <a:rPr lang="da-DK" dirty="0" err="1"/>
              <a:t>Kaela</a:t>
            </a:r>
            <a:r>
              <a:rPr lang="da-DK" dirty="0"/>
              <a:t> Scott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dirty="0"/>
              <a:t>16.40-16.55: Q&amp;A</a:t>
            </a:r>
          </a:p>
        </p:txBody>
      </p:sp>
    </p:spTree>
    <p:extLst>
      <p:ext uri="{BB962C8B-B14F-4D97-AF65-F5344CB8AC3E}">
        <p14:creationId xmlns:p14="http://schemas.microsoft.com/office/powerpoint/2010/main" val="375172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13CD2-9D3E-474F-983C-0F70E259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da-DK" err="1"/>
              <a:t>What</a:t>
            </a:r>
            <a:r>
              <a:rPr lang="da-DK"/>
              <a:t> is a </a:t>
            </a:r>
            <a:r>
              <a:rPr lang="da-DK" err="1"/>
              <a:t>Climate</a:t>
            </a:r>
            <a:r>
              <a:rPr lang="da-DK"/>
              <a:t> Assembly?</a:t>
            </a:r>
          </a:p>
        </p:txBody>
      </p:sp>
      <p:pic>
        <p:nvPicPr>
          <p:cNvPr id="7" name="Billede 6" descr="Et billede, der indeholder tekst, person, indendørs, restaurant&#10;&#10;Automatisk genereret beskrivelse">
            <a:extLst>
              <a:ext uri="{FF2B5EF4-FFF2-40B4-BE49-F238E27FC236}">
                <a16:creationId xmlns:a16="http://schemas.microsoft.com/office/drawing/2014/main" id="{497B960E-1F85-4AEE-BC41-0DA5443B9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0" b="3002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890D59-49B3-4CE9-949B-05FA6628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dirty="0"/>
              <a:t>A </a:t>
            </a:r>
            <a:r>
              <a:rPr lang="da-DK" sz="2000" dirty="0" err="1"/>
              <a:t>process</a:t>
            </a:r>
            <a:r>
              <a:rPr lang="da-DK" sz="2000" dirty="0"/>
              <a:t> </a:t>
            </a:r>
            <a:r>
              <a:rPr lang="da-DK" sz="2000" dirty="0" err="1"/>
              <a:t>that</a:t>
            </a:r>
            <a:r>
              <a:rPr lang="da-DK" sz="2000" dirty="0"/>
              <a:t> </a:t>
            </a:r>
            <a:r>
              <a:rPr lang="en-US" sz="2000" dirty="0"/>
              <a:t>brings together randomly selected everyday people to learn, deliberate and make recommendations for how to deal with climate change – initiated and commissioned by public authorities or civil society </a:t>
            </a:r>
            <a:r>
              <a:rPr lang="en-US" sz="2000" dirty="0" err="1"/>
              <a:t>organisations</a:t>
            </a:r>
            <a:r>
              <a:rPr lang="en-US" sz="2000" dirty="0"/>
              <a:t>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5322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B6ACD-129B-4EC5-8B4F-1DBBC577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Key features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217DC5-8577-425B-A620-9D6D32E1F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425684"/>
              </p:ext>
            </p:extLst>
          </p:nvPr>
        </p:nvGraphicFramePr>
        <p:xfrm>
          <a:off x="838199" y="1690688"/>
          <a:ext cx="10515599" cy="107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DBC11392-70E9-4742-88B6-7D0A933ECC74}"/>
              </a:ext>
            </a:extLst>
          </p:cNvPr>
          <p:cNvSpPr txBox="1"/>
          <p:nvPr/>
        </p:nvSpPr>
        <p:spPr>
          <a:xfrm>
            <a:off x="838199" y="3045505"/>
            <a:ext cx="3228706" cy="2041400"/>
          </a:xfrm>
          <a:prstGeom prst="rect">
            <a:avLst/>
          </a:prstGeom>
          <a:solidFill>
            <a:srgbClr val="902323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Framing of task and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topic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Political</a:t>
            </a: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commitment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Governance</a:t>
            </a: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structure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Participant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recruitment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Process</a:t>
            </a: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design</a:t>
            </a: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Communication</a:t>
            </a: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Strategy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053CE3-3C72-4908-A9E3-7EA856C4CE73}"/>
              </a:ext>
            </a:extLst>
          </p:cNvPr>
          <p:cNvSpPr txBox="1"/>
          <p:nvPr/>
        </p:nvSpPr>
        <p:spPr>
          <a:xfrm>
            <a:off x="4238894" y="3045505"/>
            <a:ext cx="3229200" cy="2041400"/>
          </a:xfrm>
          <a:prstGeom prst="rect">
            <a:avLst/>
          </a:prstGeom>
          <a:solidFill>
            <a:srgbClr val="902323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Deliberation</a:t>
            </a: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Expert input</a:t>
            </a: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Facilitation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Recommendations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96E13EE-1336-411C-B236-2D6E9C1BD4AF}"/>
              </a:ext>
            </a:extLst>
          </p:cNvPr>
          <p:cNvSpPr txBox="1"/>
          <p:nvPr/>
        </p:nvSpPr>
        <p:spPr>
          <a:xfrm>
            <a:off x="7639591" y="3045505"/>
            <a:ext cx="3228705" cy="2041400"/>
          </a:xfrm>
          <a:prstGeom prst="rect">
            <a:avLst/>
          </a:prstGeom>
          <a:solidFill>
            <a:srgbClr val="902323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Political</a:t>
            </a: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response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Evaluation</a:t>
            </a:r>
          </a:p>
          <a:p>
            <a:pPr marL="285750" indent="-285750">
              <a:buFontTx/>
              <a:buChar char="-"/>
            </a:pP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5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02690F02-F893-45EA-8308-9C367B3EC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229" y="218281"/>
            <a:ext cx="3257550" cy="8096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06D2E6C-4875-40CF-BF3D-A89661F79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" y="4838153"/>
            <a:ext cx="2019300" cy="152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B91A62-2951-43B0-A841-432C974C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Tasks for </a:t>
            </a:r>
            <a:r>
              <a:rPr lang="da-DK" dirty="0" err="1"/>
              <a:t>Climate</a:t>
            </a:r>
            <a:r>
              <a:rPr lang="da-DK" dirty="0"/>
              <a:t> Assemblies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5CB5F42-DC95-4E60-8B15-70A111A310A7}"/>
              </a:ext>
            </a:extLst>
          </p:cNvPr>
          <p:cNvSpPr/>
          <p:nvPr/>
        </p:nvSpPr>
        <p:spPr>
          <a:xfrm>
            <a:off x="933450" y="2510030"/>
            <a:ext cx="2931160" cy="1837940"/>
          </a:xfrm>
          <a:prstGeom prst="ellipse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”</a:t>
            </a:r>
            <a:r>
              <a:rPr lang="en-US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 safer and fairer Spain in the face of climate change How do we do it?”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FF48AFD-40EC-43EE-B1AE-F6667613690F}"/>
              </a:ext>
            </a:extLst>
          </p:cNvPr>
          <p:cNvSpPr/>
          <p:nvPr/>
        </p:nvSpPr>
        <p:spPr>
          <a:xfrm>
            <a:off x="1960876" y="4552567"/>
            <a:ext cx="5120643" cy="2095172"/>
          </a:xfrm>
          <a:prstGeom prst="ellipse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”</a:t>
            </a:r>
            <a:r>
              <a:rPr lang="en-US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</a:t>
            </a:r>
            <a:r>
              <a:rPr lang="en-US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efine a series of measures that will allow to achieve a reduction of at least 40% in greenhouse gas emissions by 2030 (compared to 1990) in a spirit of social justice”</a:t>
            </a:r>
            <a:endParaRPr lang="da-DK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F82AE2-ABEF-44C8-89FD-3EEDF00892CC}"/>
              </a:ext>
            </a:extLst>
          </p:cNvPr>
          <p:cNvSpPr/>
          <p:nvPr/>
        </p:nvSpPr>
        <p:spPr>
          <a:xfrm>
            <a:off x="8566150" y="928571"/>
            <a:ext cx="2931160" cy="1443863"/>
          </a:xfrm>
          <a:prstGeom prst="ellipse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ffectLst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“How do we get to net zero by 2050?”</a:t>
            </a:r>
            <a:endParaRPr lang="da-DK" sz="200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3952208-B745-4107-BD7C-D5BDD8E9FD35}"/>
              </a:ext>
            </a:extLst>
          </p:cNvPr>
          <p:cNvSpPr/>
          <p:nvPr/>
        </p:nvSpPr>
        <p:spPr>
          <a:xfrm>
            <a:off x="8327304" y="2510030"/>
            <a:ext cx="3702136" cy="3101914"/>
          </a:xfrm>
          <a:prstGeom prst="ellipse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effectLst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“Consider how to prevent or </a:t>
            </a:r>
            <a:r>
              <a:rPr lang="en-US" sz="1800" err="1">
                <a:effectLst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minimise</a:t>
            </a:r>
            <a:r>
              <a:rPr lang="en-US" sz="1800">
                <a:effectLst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or remedy or mitigate the effects of, climate change [and] make recommendations on measures proposed to achieve the emissions reduction targets”</a:t>
            </a:r>
            <a:endParaRPr lang="da-DK" sz="280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9467318-E2FF-4F77-AEDE-7D1FEEB04F01}"/>
              </a:ext>
            </a:extLst>
          </p:cNvPr>
          <p:cNvSpPr/>
          <p:nvPr/>
        </p:nvSpPr>
        <p:spPr>
          <a:xfrm>
            <a:off x="3710939" y="1469901"/>
            <a:ext cx="4424681" cy="2078157"/>
          </a:xfrm>
          <a:prstGeom prst="ellipse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“D</a:t>
            </a:r>
            <a:r>
              <a:rPr lang="en-GB" sz="1800">
                <a:effectLst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iscuss dilemmas related to the green transition that are near to the citizens and to give recommendations for the climate action plans”</a:t>
            </a:r>
            <a:endParaRPr lang="da-DK" sz="200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E72A10D-F312-4287-8FE6-147FD04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125" y="3291082"/>
            <a:ext cx="3434307" cy="1022985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D43C3F71-1642-43A3-B90B-007B68C60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420" y="4580418"/>
            <a:ext cx="1850900" cy="88092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969C8BB-260A-4409-A34A-3CFB05B78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" y="1469901"/>
            <a:ext cx="3058988" cy="13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54C3B-B269-4E0D-8537-66E48022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Political</a:t>
            </a:r>
            <a:r>
              <a:rPr lang="da-DK"/>
              <a:t> </a:t>
            </a:r>
            <a:r>
              <a:rPr lang="da-DK" dirty="0" err="1"/>
              <a:t>commitment</a:t>
            </a: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1E0861D-01B8-4886-95BE-FDC46FA83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73"/>
          <a:stretch/>
        </p:blipFill>
        <p:spPr>
          <a:xfrm>
            <a:off x="6206539" y="681037"/>
            <a:ext cx="5147261" cy="479520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FACB6C66-D1C9-44B9-ABF0-63746C9CE642}"/>
              </a:ext>
            </a:extLst>
          </p:cNvPr>
          <p:cNvSpPr/>
          <p:nvPr/>
        </p:nvSpPr>
        <p:spPr>
          <a:xfrm>
            <a:off x="6309360" y="4577080"/>
            <a:ext cx="5273040" cy="375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48A8E54-7EE0-4839-8A20-7D14C76FDE9D}"/>
              </a:ext>
            </a:extLst>
          </p:cNvPr>
          <p:cNvSpPr txBox="1"/>
          <p:nvPr/>
        </p:nvSpPr>
        <p:spPr>
          <a:xfrm>
            <a:off x="6837680" y="5530542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/>
              <a:t>From The Scottish </a:t>
            </a:r>
            <a:r>
              <a:rPr lang="da-DK" sz="1100" err="1"/>
              <a:t>Climate</a:t>
            </a:r>
            <a:r>
              <a:rPr lang="da-DK" sz="1100"/>
              <a:t> </a:t>
            </a:r>
            <a:r>
              <a:rPr lang="da-DK" sz="1100" err="1"/>
              <a:t>Act</a:t>
            </a:r>
            <a:endParaRPr lang="da-DK" sz="110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0DCE28F-2E7E-4935-8293-37E40B1C9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4956097" cy="254158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E1F8CB1-B059-48FE-955D-E59FBF061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577080"/>
            <a:ext cx="4956097" cy="701683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2D47B3D-2557-44A4-BE14-A9CEE034C06E}"/>
              </a:ext>
            </a:extLst>
          </p:cNvPr>
          <p:cNvSpPr/>
          <p:nvPr/>
        </p:nvSpPr>
        <p:spPr>
          <a:xfrm>
            <a:off x="609600" y="4523740"/>
            <a:ext cx="5273040" cy="701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9DCFD0F-485F-4893-B3D3-079FB53F58DE}"/>
              </a:ext>
            </a:extLst>
          </p:cNvPr>
          <p:cNvSpPr txBox="1"/>
          <p:nvPr/>
        </p:nvSpPr>
        <p:spPr>
          <a:xfrm>
            <a:off x="838200" y="5476240"/>
            <a:ext cx="312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/>
              <a:t>From the resolution on the Irish Citizens’ Assembly</a:t>
            </a:r>
          </a:p>
        </p:txBody>
      </p:sp>
    </p:spTree>
    <p:extLst>
      <p:ext uri="{BB962C8B-B14F-4D97-AF65-F5344CB8AC3E}">
        <p14:creationId xmlns:p14="http://schemas.microsoft.com/office/powerpoint/2010/main" val="254620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78DCE9D8-9F85-445D-BF34-6F6DE951AE23}"/>
              </a:ext>
            </a:extLst>
          </p:cNvPr>
          <p:cNvSpPr/>
          <p:nvPr/>
        </p:nvSpPr>
        <p:spPr>
          <a:xfrm>
            <a:off x="3448890" y="1471962"/>
            <a:ext cx="5347238" cy="3779738"/>
          </a:xfrm>
          <a:prstGeom prst="ellipse">
            <a:avLst/>
          </a:prstGeom>
          <a:gradFill flip="none" rotWithShape="1">
            <a:gsLst>
              <a:gs pos="0">
                <a:srgbClr val="902323">
                  <a:tint val="66000"/>
                  <a:satMod val="160000"/>
                </a:srgbClr>
              </a:gs>
              <a:gs pos="50000">
                <a:srgbClr val="902323">
                  <a:tint val="44500"/>
                  <a:satMod val="160000"/>
                </a:srgbClr>
              </a:gs>
              <a:gs pos="100000">
                <a:srgbClr val="90232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DF0AC8-F168-4AFC-8D63-9A8AFCAB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Governance</a:t>
            </a:r>
            <a:r>
              <a:rPr lang="da-DK" dirty="0"/>
              <a:t> </a:t>
            </a:r>
            <a:r>
              <a:rPr lang="da-DK" dirty="0" err="1"/>
              <a:t>structure</a:t>
            </a:r>
            <a:r>
              <a:rPr lang="da-DK" dirty="0"/>
              <a:t> and </a:t>
            </a:r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/>
              <a:t>groups</a:t>
            </a:r>
            <a:r>
              <a:rPr lang="da-DK" dirty="0"/>
              <a:t> </a:t>
            </a:r>
            <a:r>
              <a:rPr lang="da-DK" dirty="0" err="1"/>
              <a:t>involved</a:t>
            </a:r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7CCCEA6-DA64-49B4-B422-0D90434D5431}"/>
              </a:ext>
            </a:extLst>
          </p:cNvPr>
          <p:cNvSpPr/>
          <p:nvPr/>
        </p:nvSpPr>
        <p:spPr>
          <a:xfrm>
            <a:off x="4890520" y="1606300"/>
            <a:ext cx="2410960" cy="1674360"/>
          </a:xfrm>
          <a:prstGeom prst="ellipse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Citizens’ Assembly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DE22320-61FA-4B96-BAA7-F73692272E83}"/>
              </a:ext>
            </a:extLst>
          </p:cNvPr>
          <p:cNvSpPr txBox="1"/>
          <p:nvPr/>
        </p:nvSpPr>
        <p:spPr>
          <a:xfrm>
            <a:off x="4767567" y="3906510"/>
            <a:ext cx="3020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Secretariat</a:t>
            </a:r>
            <a:r>
              <a:rPr lang="da-DK" sz="16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 /  </a:t>
            </a:r>
            <a:r>
              <a:rPr lang="da-DK" sz="160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delivery</a:t>
            </a:r>
            <a:r>
              <a:rPr lang="da-DK" sz="16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team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1704B26D-AA76-401C-95BE-2DD4EBE0E7B2}"/>
              </a:ext>
            </a:extLst>
          </p:cNvPr>
          <p:cNvSpPr/>
          <p:nvPr/>
        </p:nvSpPr>
        <p:spPr>
          <a:xfrm>
            <a:off x="1038572" y="3028296"/>
            <a:ext cx="2791905" cy="843281"/>
          </a:xfrm>
          <a:prstGeom prst="roundRect">
            <a:avLst/>
          </a:prstGeom>
          <a:solidFill>
            <a:srgbClr val="DA6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da-DK" sz="2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Expert Panels</a:t>
            </a:r>
            <a:endParaRPr lang="da-DK" sz="12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299305F4-C0C1-4BFE-B8CE-5027C8AFD5F2}"/>
              </a:ext>
            </a:extLst>
          </p:cNvPr>
          <p:cNvSpPr/>
          <p:nvPr/>
        </p:nvSpPr>
        <p:spPr>
          <a:xfrm>
            <a:off x="1775826" y="4182663"/>
            <a:ext cx="2791905" cy="843281"/>
          </a:xfrm>
          <a:prstGeom prst="roundRect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da-DK" sz="200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Advisory</a:t>
            </a:r>
            <a:r>
              <a:rPr lang="da-DK" sz="20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Board</a:t>
            </a:r>
            <a:endParaRPr lang="da-DK" sz="12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A78444F7-73A2-4B08-91F6-897FD2C83943}"/>
              </a:ext>
            </a:extLst>
          </p:cNvPr>
          <p:cNvSpPr/>
          <p:nvPr/>
        </p:nvSpPr>
        <p:spPr>
          <a:xfrm>
            <a:off x="4700047" y="5020815"/>
            <a:ext cx="2791905" cy="843281"/>
          </a:xfrm>
          <a:prstGeom prst="roundRect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da-DK" sz="200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Steering</a:t>
            </a:r>
            <a:r>
              <a:rPr lang="da-DK" sz="20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Group</a:t>
            </a:r>
            <a:endParaRPr lang="da-DK" sz="12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7D1F200F-0F4C-4574-8DD0-51CFD55715E3}"/>
              </a:ext>
            </a:extLst>
          </p:cNvPr>
          <p:cNvSpPr/>
          <p:nvPr/>
        </p:nvSpPr>
        <p:spPr>
          <a:xfrm>
            <a:off x="7624268" y="4177534"/>
            <a:ext cx="2791905" cy="843281"/>
          </a:xfrm>
          <a:prstGeom prst="roundRect">
            <a:avLst/>
          </a:prstGeom>
          <a:solidFill>
            <a:srgbClr val="DA6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da-DK" sz="2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Observers</a:t>
            </a:r>
            <a:endParaRPr lang="da-DK" sz="12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2CADDE58-48F3-4A2D-B17A-C91E07ECBEFB}"/>
              </a:ext>
            </a:extLst>
          </p:cNvPr>
          <p:cNvSpPr/>
          <p:nvPr/>
        </p:nvSpPr>
        <p:spPr>
          <a:xfrm>
            <a:off x="8361523" y="3007359"/>
            <a:ext cx="2791905" cy="843281"/>
          </a:xfrm>
          <a:prstGeom prst="roundRect">
            <a:avLst/>
          </a:prstGeom>
          <a:solidFill>
            <a:srgbClr val="DA6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da-DK" sz="200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Commissioners</a:t>
            </a:r>
            <a:endParaRPr lang="da-DK" sz="12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CBE6F9C4-2988-498F-8CD6-86ACE71A0904}"/>
              </a:ext>
            </a:extLst>
          </p:cNvPr>
          <p:cNvCxnSpPr>
            <a:cxnSpLocks/>
          </p:cNvCxnSpPr>
          <p:nvPr/>
        </p:nvCxnSpPr>
        <p:spPr>
          <a:xfrm flipV="1">
            <a:off x="4547307" y="3056324"/>
            <a:ext cx="645762" cy="112121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4B2706B5-7855-47DB-8665-F7675828E59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830477" y="2814337"/>
            <a:ext cx="1060043" cy="6356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C7247E74-D3A7-400C-9F9F-2F3F6892E1D4}"/>
              </a:ext>
            </a:extLst>
          </p:cNvPr>
          <p:cNvCxnSpPr>
            <a:cxnSpLocks/>
          </p:cNvCxnSpPr>
          <p:nvPr/>
        </p:nvCxnSpPr>
        <p:spPr>
          <a:xfrm flipV="1">
            <a:off x="6074187" y="3347555"/>
            <a:ext cx="0" cy="16242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2744CDD1-B3D7-47BD-9744-39A0B64678DB}"/>
              </a:ext>
            </a:extLst>
          </p:cNvPr>
          <p:cNvCxnSpPr>
            <a:cxnSpLocks/>
          </p:cNvCxnSpPr>
          <p:nvPr/>
        </p:nvCxnSpPr>
        <p:spPr>
          <a:xfrm flipH="1" flipV="1">
            <a:off x="6990080" y="3056325"/>
            <a:ext cx="654613" cy="113146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FAEBB8BF-61C0-430A-B9B3-2E3B51361DD2}"/>
              </a:ext>
            </a:extLst>
          </p:cNvPr>
          <p:cNvCxnSpPr>
            <a:cxnSpLocks/>
          </p:cNvCxnSpPr>
          <p:nvPr/>
        </p:nvCxnSpPr>
        <p:spPr>
          <a:xfrm flipH="1" flipV="1">
            <a:off x="7298519" y="2760243"/>
            <a:ext cx="1026829" cy="7127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9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4B6C3-7840-4225-A3C5-B91F2CBE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Process</a:t>
            </a:r>
            <a:endParaRPr lang="da-DK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060042C-EABD-4A5A-B914-9FC69EC9BE67}"/>
              </a:ext>
            </a:extLst>
          </p:cNvPr>
          <p:cNvSpPr/>
          <p:nvPr/>
        </p:nvSpPr>
        <p:spPr>
          <a:xfrm>
            <a:off x="842263" y="2755866"/>
            <a:ext cx="2160000" cy="2160000"/>
          </a:xfrm>
          <a:prstGeom prst="ellipse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Random</a:t>
            </a:r>
            <a:r>
              <a:rPr lang="da-DK" sz="16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sz="160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selection</a:t>
            </a:r>
            <a:r>
              <a:rPr lang="da-DK" sz="16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of </a:t>
            </a:r>
            <a:r>
              <a:rPr lang="da-DK" sz="160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everyday</a:t>
            </a:r>
            <a:r>
              <a:rPr lang="da-DK" sz="16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sz="160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people</a:t>
            </a:r>
            <a:endParaRPr lang="da-DK" sz="160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B7593BD5-9A41-4640-9B43-F5B6328B7C76}"/>
              </a:ext>
            </a:extLst>
          </p:cNvPr>
          <p:cNvCxnSpPr>
            <a:cxnSpLocks/>
          </p:cNvCxnSpPr>
          <p:nvPr/>
        </p:nvCxnSpPr>
        <p:spPr>
          <a:xfrm>
            <a:off x="3088200" y="3835866"/>
            <a:ext cx="3676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279515E-D8B3-402A-87C2-90326108F997}"/>
              </a:ext>
            </a:extLst>
          </p:cNvPr>
          <p:cNvSpPr/>
          <p:nvPr/>
        </p:nvSpPr>
        <p:spPr>
          <a:xfrm>
            <a:off x="9193800" y="2688369"/>
            <a:ext cx="2160000" cy="2160000"/>
          </a:xfrm>
          <a:prstGeom prst="ellipse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Government</a:t>
            </a:r>
            <a:r>
              <a:rPr lang="da-DK" sz="16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or Parliament</a:t>
            </a:r>
          </a:p>
        </p:txBody>
      </p:sp>
      <p:pic>
        <p:nvPicPr>
          <p:cNvPr id="9" name="Grafik 8" descr="Åben konvolut med massiv udfyldning">
            <a:extLst>
              <a:ext uri="{FF2B5EF4-FFF2-40B4-BE49-F238E27FC236}">
                <a16:creationId xmlns:a16="http://schemas.microsoft.com/office/drawing/2014/main" id="{5D24910C-B33B-4D36-BE41-BF5D8E714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631" y="2321169"/>
            <a:ext cx="914400" cy="914400"/>
          </a:xfrm>
          <a:prstGeom prst="rect">
            <a:avLst/>
          </a:prstGeom>
        </p:spPr>
      </p:pic>
      <p:pic>
        <p:nvPicPr>
          <p:cNvPr id="11" name="Grafik 10" descr="Domstol med massiv udfyldning">
            <a:extLst>
              <a:ext uri="{FF2B5EF4-FFF2-40B4-BE49-F238E27FC236}">
                <a16:creationId xmlns:a16="http://schemas.microsoft.com/office/drawing/2014/main" id="{099B6076-A16E-4CEC-8EDB-70E77A3E8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4969" y="2321169"/>
            <a:ext cx="914400" cy="914400"/>
          </a:xfrm>
          <a:prstGeom prst="rect">
            <a:avLst/>
          </a:prstGeom>
        </p:spPr>
      </p:pic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E5326412-B2BA-40D6-AB49-A2DC1A57B33A}"/>
              </a:ext>
            </a:extLst>
          </p:cNvPr>
          <p:cNvSpPr/>
          <p:nvPr/>
        </p:nvSpPr>
        <p:spPr>
          <a:xfrm>
            <a:off x="3591612" y="2778368"/>
            <a:ext cx="5054338" cy="2114997"/>
          </a:xfrm>
          <a:prstGeom prst="roundRect">
            <a:avLst/>
          </a:prstGeom>
          <a:solidFill>
            <a:srgbClr val="90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da-DK" sz="24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Assembly meetings</a:t>
            </a:r>
          </a:p>
          <a:p>
            <a:pPr algn="ctr"/>
            <a:endParaRPr lang="da-DK" sz="24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endParaRPr lang="da-DK" sz="14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endParaRPr lang="da-DK" sz="14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endParaRPr lang="da-DK" sz="14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endParaRPr lang="da-DK" sz="140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114CCF30-849B-42DF-8FAC-005B5E9C6447}"/>
              </a:ext>
            </a:extLst>
          </p:cNvPr>
          <p:cNvCxnSpPr>
            <a:cxnSpLocks/>
          </p:cNvCxnSpPr>
          <p:nvPr/>
        </p:nvCxnSpPr>
        <p:spPr>
          <a:xfrm>
            <a:off x="8740218" y="3835866"/>
            <a:ext cx="3676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260185CD-3F60-4A20-BBFC-039C56E264B9}"/>
              </a:ext>
            </a:extLst>
          </p:cNvPr>
          <p:cNvSpPr txBox="1"/>
          <p:nvPr/>
        </p:nvSpPr>
        <p:spPr>
          <a:xfrm>
            <a:off x="4736126" y="3617697"/>
            <a:ext cx="59090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Producing</a:t>
            </a:r>
            <a:r>
              <a:rPr lang="da-DK" sz="16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da-DK" sz="1600" err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recommendations</a:t>
            </a:r>
            <a:endParaRPr lang="da-DK" sz="160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da-DK"/>
          </a:p>
        </p:txBody>
      </p:sp>
      <p:pic>
        <p:nvPicPr>
          <p:cNvPr id="18" name="Grafik 17" descr="Kundeanmeldelse med massiv udfyldning">
            <a:extLst>
              <a:ext uri="{FF2B5EF4-FFF2-40B4-BE49-F238E27FC236}">
                <a16:creationId xmlns:a16="http://schemas.microsoft.com/office/drawing/2014/main" id="{6A24B59F-495D-4F08-84E9-228963849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18677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9FA8CD468AF24F8F790BB7A06E8581" ma:contentTypeVersion="16" ma:contentTypeDescription="Opret et nyt dokument." ma:contentTypeScope="" ma:versionID="1c7c31c7d3c61881f0d3899536f87ea5">
  <xsd:schema xmlns:xsd="http://www.w3.org/2001/XMLSchema" xmlns:xs="http://www.w3.org/2001/XMLSchema" xmlns:p="http://schemas.microsoft.com/office/2006/metadata/properties" xmlns:ns2="5a4cf644-9ecf-432e-a55e-0aa27ab630e1" xmlns:ns3="9ec8febd-0ba3-45f7-9d52-a47f82028d40" targetNamespace="http://schemas.microsoft.com/office/2006/metadata/properties" ma:root="true" ma:fieldsID="a5b377e3a86b2448cc6def1f59d352b0" ns2:_="" ns3:_="">
    <xsd:import namespace="5a4cf644-9ecf-432e-a55e-0aa27ab630e1"/>
    <xsd:import namespace="9ec8febd-0ba3-45f7-9d52-a47f82028d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cf644-9ecf-432e-a55e-0aa27ab630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værdi for deling" ma:internalName="SharingHintHash" ma:readOnly="true">
      <xsd:simpleType>
        <xsd:restriction base="dms:Text"/>
      </xsd:simpleType>
    </xsd:element>
    <xsd:element name="SharedWithDetails" ma:index="1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Sidst delt efter brug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dst delt eft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8febd-0ba3-45f7-9d52-a47f82028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3770DE-461C-4361-9988-29AA23EC670A}">
  <ds:schemaRefs>
    <ds:schemaRef ds:uri="5a4cf644-9ecf-432e-a55e-0aa27ab630e1"/>
    <ds:schemaRef ds:uri="9ec8febd-0ba3-45f7-9d52-a47f82028d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9BA5E0-249E-48BE-9C78-76A23D0C2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7CFB2D-F6DA-423A-8FF5-FD8B5423CEF1}">
  <ds:schemaRefs>
    <ds:schemaRef ds:uri="5a4cf644-9ecf-432e-a55e-0aa27ab630e1"/>
    <ds:schemaRef ds:uri="9ec8febd-0ba3-45f7-9d52-a47f82028d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784</Words>
  <Application>Microsoft Office PowerPoint</Application>
  <PresentationFormat>Widescreen</PresentationFormat>
  <Paragraphs>140</Paragraphs>
  <Slides>19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0" baseType="lpstr">
      <vt:lpstr>Office-tema</vt:lpstr>
      <vt:lpstr>PowerPoint-præsentation</vt:lpstr>
      <vt:lpstr>Purpose</vt:lpstr>
      <vt:lpstr>Agenda</vt:lpstr>
      <vt:lpstr>What is a Climate Assembly?</vt:lpstr>
      <vt:lpstr>Key features</vt:lpstr>
      <vt:lpstr>Tasks for Climate Assemblies</vt:lpstr>
      <vt:lpstr>Political commitment</vt:lpstr>
      <vt:lpstr>Governance structure and key groups involved</vt:lpstr>
      <vt:lpstr>Process</vt:lpstr>
      <vt:lpstr>Random selection </vt:lpstr>
      <vt:lpstr>Assembly meetings (1/2)</vt:lpstr>
      <vt:lpstr>Assembly meetings (2/2)</vt:lpstr>
      <vt:lpstr>Recommendations – DK example</vt:lpstr>
      <vt:lpstr>Key features</vt:lpstr>
      <vt:lpstr>Political response</vt:lpstr>
      <vt:lpstr>Why run a Climate Assembly? - Possible reasons for commissioning a Climate Assembly </vt:lpstr>
      <vt:lpstr>Insights from Kelly and Kaela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Jepsen</dc:creator>
  <cp:lastModifiedBy>Frederik Langkjær</cp:lastModifiedBy>
  <cp:revision>4</cp:revision>
  <cp:lastPrinted>2021-11-12T15:40:52Z</cp:lastPrinted>
  <dcterms:created xsi:type="dcterms:W3CDTF">2021-06-03T11:30:49Z</dcterms:created>
  <dcterms:modified xsi:type="dcterms:W3CDTF">2022-05-24T13:26:10Z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0x010100AB9FA8CD468AF24F8F790BB7A06E8581</vt:lpwstr>
  </property>
</Properties>
</file>